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6"/>
  </p:notesMasterIdLst>
  <p:handoutMasterIdLst>
    <p:handoutMasterId r:id="rId47"/>
  </p:handoutMasterIdLst>
  <p:sldIdLst>
    <p:sldId id="294" r:id="rId6"/>
    <p:sldId id="316" r:id="rId7"/>
    <p:sldId id="317" r:id="rId8"/>
    <p:sldId id="318" r:id="rId9"/>
    <p:sldId id="295" r:id="rId10"/>
    <p:sldId id="326" r:id="rId11"/>
    <p:sldId id="334" r:id="rId12"/>
    <p:sldId id="296" r:id="rId13"/>
    <p:sldId id="298" r:id="rId14"/>
    <p:sldId id="300" r:id="rId15"/>
    <p:sldId id="327" r:id="rId16"/>
    <p:sldId id="299" r:id="rId17"/>
    <p:sldId id="328" r:id="rId18"/>
    <p:sldId id="303" r:id="rId19"/>
    <p:sldId id="302" r:id="rId20"/>
    <p:sldId id="329" r:id="rId21"/>
    <p:sldId id="304" r:id="rId22"/>
    <p:sldId id="330" r:id="rId23"/>
    <p:sldId id="305" r:id="rId24"/>
    <p:sldId id="306" r:id="rId25"/>
    <p:sldId id="307" r:id="rId26"/>
    <p:sldId id="308" r:id="rId27"/>
    <p:sldId id="309" r:id="rId28"/>
    <p:sldId id="331" r:id="rId29"/>
    <p:sldId id="310" r:id="rId30"/>
    <p:sldId id="311" r:id="rId31"/>
    <p:sldId id="312" r:id="rId32"/>
    <p:sldId id="332" r:id="rId33"/>
    <p:sldId id="314" r:id="rId34"/>
    <p:sldId id="320" r:id="rId35"/>
    <p:sldId id="323" r:id="rId36"/>
    <p:sldId id="333" r:id="rId37"/>
    <p:sldId id="324" r:id="rId38"/>
    <p:sldId id="315" r:id="rId39"/>
    <p:sldId id="336" r:id="rId40"/>
    <p:sldId id="339" r:id="rId41"/>
    <p:sldId id="325" r:id="rId42"/>
    <p:sldId id="337" r:id="rId43"/>
    <p:sldId id="338" r:id="rId44"/>
    <p:sldId id="319" r:id="rId45"/>
  </p:sldIdLst>
  <p:sldSz cx="9144000" cy="5143500" type="screen16x9"/>
  <p:notesSz cx="6797675" cy="987425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">
          <p15:clr>
            <a:srgbClr val="A4A3A4"/>
          </p15:clr>
        </p15:guide>
        <p15:guide id="2" orient="horz" pos="667">
          <p15:clr>
            <a:srgbClr val="A4A3A4"/>
          </p15:clr>
        </p15:guide>
        <p15:guide id="3" pos="116">
          <p15:clr>
            <a:srgbClr val="A4A3A4"/>
          </p15:clr>
        </p15:guide>
        <p15:guide id="4" pos="56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EE3E21-1664-479A-B376-5943619676F1}" v="1" dt="2025-12-17T05:54:27.626"/>
  </p1510:revLst>
</p1510:revInfo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62" autoAdjust="0"/>
    <p:restoredTop sz="92959" autoAdjust="0"/>
  </p:normalViewPr>
  <p:slideViewPr>
    <p:cSldViewPr showGuides="1">
      <p:cViewPr varScale="1">
        <p:scale>
          <a:sx n="72" d="100"/>
          <a:sy n="72" d="100"/>
        </p:scale>
        <p:origin x="66" y="1038"/>
      </p:cViewPr>
      <p:guideLst>
        <p:guide orient="horz" pos="123"/>
        <p:guide orient="horz" pos="667"/>
        <p:guide pos="116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9" d="100"/>
          <a:sy n="99" d="100"/>
        </p:scale>
        <p:origin x="-3492" y="-96"/>
      </p:cViewPr>
      <p:guideLst>
        <p:guide orient="horz" pos="3111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רויטל לוי" userId="1570fa57-8303-4521-973d-cd6db0d27ef4" providerId="ADAL" clId="{5493A3DE-FB78-4E29-BB92-43079BFDF0CA}"/>
    <pc:docChg chg="modNotesMaster modHandout">
      <pc:chgData name="רויטל לוי" userId="1570fa57-8303-4521-973d-cd6db0d27ef4" providerId="ADAL" clId="{5493A3DE-FB78-4E29-BB92-43079BFDF0CA}" dt="2025-12-17T05:54:27.626" v="0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1A1B60-E4D7-4DBE-AFBE-3DFDCF2F823E}" type="datetimeFigureOut">
              <a:rPr lang="de-DE"/>
              <a:pPr>
                <a:defRPr/>
              </a:pPr>
              <a:t>17.12.2025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8871"/>
            <a:ext cx="2946400" cy="493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378871"/>
            <a:ext cx="2946400" cy="493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DD50A94-9B6D-4DB1-ACA9-332F554C698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890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7C82E0-D2C3-4A33-AE3A-4CF9BF390809}" type="datetimeFigureOut">
              <a:rPr lang="de-DE"/>
              <a:pPr>
                <a:defRPr/>
              </a:pPr>
              <a:t>17.12.2025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690229"/>
            <a:ext cx="5438775" cy="44441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871"/>
            <a:ext cx="2946400" cy="493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378871"/>
            <a:ext cx="2946400" cy="493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EC4D63-4227-455B-8859-D394CF7D09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221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2718AD-8F25-44FA-9E2E-6D5174421B46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E8D14A-FADE-48BD-816A-1F6DF6C5DEB3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4BE05-FA9A-4BEF-ABAB-F5B3E6E2215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71A6A4-B563-4018-B00A-AA2E1A9F28ED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0C4975-D39A-4135-B80B-8948BF02E0D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 userDrawn="1"/>
        </p:nvSpPr>
        <p:spPr>
          <a:xfrm>
            <a:off x="179388" y="215900"/>
            <a:ext cx="2046287" cy="1619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srgbClr val="41535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512000"/>
            <a:ext cx="6410492" cy="612000"/>
          </a:xfrm>
          <a:solidFill>
            <a:schemeClr val="bg1"/>
          </a:solidFill>
        </p:spPr>
        <p:txBody>
          <a:bodyPr wrap="none" lIns="180000" rIns="180000" bIns="108000" anchor="b">
            <a:spAutoFit/>
          </a:bodyPr>
          <a:lstStyle>
            <a:lvl1pPr>
              <a:defRPr sz="3000" cap="all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2303999"/>
            <a:ext cx="4640136" cy="432000"/>
          </a:xfrm>
          <a:solidFill>
            <a:schemeClr val="bg1"/>
          </a:solidFill>
        </p:spPr>
        <p:txBody>
          <a:bodyPr wrap="none" lIns="180000" tIns="72000" rIns="180000" bIns="72000" anchor="t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E78E6-D943-4E93-A976-3564728F674A}" type="datetimeFigureOut">
              <a:rPr lang="de-DE"/>
              <a:pPr>
                <a:defRPr/>
              </a:pPr>
              <a:t>17.12.2025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539D9-51F0-4624-89E0-C806063FAD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18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9"/>
          <p:cNvCxnSpPr/>
          <p:nvPr userDrawn="1"/>
        </p:nvCxnSpPr>
        <p:spPr>
          <a:xfrm>
            <a:off x="3059113" y="1044575"/>
            <a:ext cx="0" cy="3706813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3"/>
          <p:cNvCxnSpPr/>
          <p:nvPr userDrawn="1"/>
        </p:nvCxnSpPr>
        <p:spPr>
          <a:xfrm>
            <a:off x="6084888" y="1044575"/>
            <a:ext cx="0" cy="3706813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180000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3203848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5"/>
          </p:nvPr>
        </p:nvSpPr>
        <p:spPr>
          <a:xfrm>
            <a:off x="6228613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C7019-247C-4A49-9C01-E76F877956DA}" type="datetimeFigureOut">
              <a:rPr lang="de-DE"/>
              <a:pPr>
                <a:defRPr/>
              </a:pPr>
              <a:t>17.12.2025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866B-D990-4111-AE51-91928EBD27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70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00015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039CA-5F33-4EB6-A500-BD6F24F0DA88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8CFF6-3BAA-4339-B682-92F5C04BDF0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13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156176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5652000" cy="370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41048-4D5C-4BC2-A6E7-4C42979784F8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160E9-1988-4D79-B5F1-1B5F862B5B5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249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 / Bild lin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312000" y="1044000"/>
            <a:ext cx="5652000" cy="370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FE915-2BEE-45CE-B680-202EC0F5FF10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2B653-8E30-4C74-8AC4-E5EE5CF631F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0716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7200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176000" cy="370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93920-479F-4B32-A683-12F912F47202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E8E0F-7C60-4C27-A579-90D103EE089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77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788000" y="1044000"/>
            <a:ext cx="4176000" cy="370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0658D-006A-46CF-A375-340C955D6BA5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947-C5BA-451F-8DA8-3AA839262AD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349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2880000" cy="370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20400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3DEE7-584A-4D75-A872-420E70888D9F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4861C-A25A-496D-900C-7E001828471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4571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6084000" y="1044000"/>
            <a:ext cx="2880000" cy="370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B8DED-3588-479E-AE10-26E202AE72A0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D107C-C0FE-411A-8AA8-70D8BDC51C1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6958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inkl.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000" y="1043999"/>
            <a:ext cx="8784000" cy="28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80000" y="4104000"/>
            <a:ext cx="8784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1FD92-4849-45B9-B006-59669EBF73AA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6E6B-EE9A-4E67-B2BC-3AD0425CE76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8735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48581-D77A-44F8-BB6E-06B77025C9A9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8C287-2011-483F-AFA3-8372315DDCA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449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38188"/>
            <a:ext cx="9145588" cy="44100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41535D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179388" y="215900"/>
            <a:ext cx="2046287" cy="1619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srgbClr val="41535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" y="1044000"/>
            <a:ext cx="8784000" cy="2124000"/>
          </a:xfrm>
          <a:noFill/>
        </p:spPr>
        <p:txBody>
          <a:bodyPr anchor="b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0000" y="3384000"/>
            <a:ext cx="8784000" cy="270000"/>
          </a:xfrm>
          <a:noFill/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7B814AB-3064-4C4C-85EB-1500A750EDDD}" type="datetimeFigureOut">
              <a:rPr lang="de-DE"/>
              <a:pPr>
                <a:defRPr/>
              </a:pPr>
              <a:t>17.12.2025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3ABBDB-B787-47C2-8E10-8AACA50045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734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6"/>
          </p:nvPr>
        </p:nvSpPr>
        <p:spPr>
          <a:xfrm>
            <a:off x="22992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7"/>
          </p:nvPr>
        </p:nvSpPr>
        <p:spPr>
          <a:xfrm>
            <a:off x="45984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8"/>
          </p:nvPr>
        </p:nvSpPr>
        <p:spPr>
          <a:xfrm>
            <a:off x="68976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6F43B-7A8E-47A9-A1C5-D87F227F6FD2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1EFD8-DCAF-44AF-B8FD-0149AFB13CD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864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113B-7A14-4E2C-BD9B-45926EC74A88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AAB0-E19F-44A2-899E-EBFF12A49FA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116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89364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4115817"/>
            <a:ext cx="8784000" cy="7921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860B4-CCE4-4019-A6A3-732AF0F60816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E9946-B5FE-4C4D-B7B3-D73AB9BEDC3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3343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428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41B4C-250C-418B-BF6B-C7ECFB0EFC03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83A7-55F0-4034-9441-5ABEE3F8841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2600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6030000" y="792000"/>
            <a:ext cx="311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11A8C-67BC-49C5-9A1D-D997320B8604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9FD4D-88C2-425D-AD86-765B06FE58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214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20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21"/>
          </p:nvPr>
        </p:nvSpPr>
        <p:spPr>
          <a:xfrm>
            <a:off x="459720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D2AA2-9835-439E-A3EE-91B2B27F1452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ED6E3-9ABB-4AC0-8C33-4BAC7EB63E4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42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066183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3"/>
          </p:nvPr>
        </p:nvSpPr>
        <p:spPr>
          <a:xfrm>
            <a:off x="6132366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24"/>
          </p:nvPr>
        </p:nvSpPr>
        <p:spPr>
          <a:xfrm>
            <a:off x="0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066183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132366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29788-98A3-405B-B1FC-9C14D4176DC6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B3A5-2AE9-4C8B-AB98-78FA0BEB871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730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erade Verbindung 137"/>
          <p:cNvCxnSpPr/>
          <p:nvPr userDrawn="1"/>
        </p:nvCxnSpPr>
        <p:spPr>
          <a:xfrm>
            <a:off x="196850" y="2903538"/>
            <a:ext cx="8767763" cy="0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0000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67052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1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161046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651569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3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6142092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4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763261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5" name="Bildplatzhalter 16"/>
          <p:cNvSpPr>
            <a:spLocks noGrp="1"/>
          </p:cNvSpPr>
          <p:nvPr>
            <p:ph type="pic" sz="quarter" idx="19"/>
          </p:nvPr>
        </p:nvSpPr>
        <p:spPr>
          <a:xfrm>
            <a:off x="180000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6" name="Bildplatzhalter 16"/>
          <p:cNvSpPr>
            <a:spLocks noGrp="1"/>
          </p:cNvSpPr>
          <p:nvPr>
            <p:ph type="pic" sz="quarter" idx="20"/>
          </p:nvPr>
        </p:nvSpPr>
        <p:spPr>
          <a:xfrm>
            <a:off x="167052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7" name="Bildplatzhalter 16"/>
          <p:cNvSpPr>
            <a:spLocks noGrp="1"/>
          </p:cNvSpPr>
          <p:nvPr>
            <p:ph type="pic" sz="quarter" idx="21"/>
          </p:nvPr>
        </p:nvSpPr>
        <p:spPr>
          <a:xfrm>
            <a:off x="3161046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8" name="Bildplatzhalter 16"/>
          <p:cNvSpPr>
            <a:spLocks noGrp="1"/>
          </p:cNvSpPr>
          <p:nvPr>
            <p:ph type="pic" sz="quarter" idx="22"/>
          </p:nvPr>
        </p:nvSpPr>
        <p:spPr>
          <a:xfrm>
            <a:off x="4651569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9" name="Bildplatzhalter 16"/>
          <p:cNvSpPr>
            <a:spLocks noGrp="1"/>
          </p:cNvSpPr>
          <p:nvPr>
            <p:ph type="pic" sz="quarter" idx="23"/>
          </p:nvPr>
        </p:nvSpPr>
        <p:spPr>
          <a:xfrm>
            <a:off x="6142092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50" name="Bildplatzhalter 16"/>
          <p:cNvSpPr>
            <a:spLocks noGrp="1"/>
          </p:cNvSpPr>
          <p:nvPr>
            <p:ph type="pic" sz="quarter" idx="24"/>
          </p:nvPr>
        </p:nvSpPr>
        <p:spPr>
          <a:xfrm>
            <a:off x="763261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51" name="Textplatzhalter 23"/>
          <p:cNvSpPr>
            <a:spLocks noGrp="1"/>
          </p:cNvSpPr>
          <p:nvPr>
            <p:ph type="body" sz="quarter" idx="25"/>
          </p:nvPr>
        </p:nvSpPr>
        <p:spPr>
          <a:xfrm>
            <a:off x="180000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2" name="Textplatzhalter 23"/>
          <p:cNvSpPr>
            <a:spLocks noGrp="1"/>
          </p:cNvSpPr>
          <p:nvPr>
            <p:ph type="body" sz="quarter" idx="26"/>
          </p:nvPr>
        </p:nvSpPr>
        <p:spPr>
          <a:xfrm>
            <a:off x="167052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3" name="Textplatzhalter 23"/>
          <p:cNvSpPr>
            <a:spLocks noGrp="1"/>
          </p:cNvSpPr>
          <p:nvPr>
            <p:ph type="body" sz="quarter" idx="27"/>
          </p:nvPr>
        </p:nvSpPr>
        <p:spPr>
          <a:xfrm>
            <a:off x="3161046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4" name="Textplatzhalter 23"/>
          <p:cNvSpPr>
            <a:spLocks noGrp="1"/>
          </p:cNvSpPr>
          <p:nvPr>
            <p:ph type="body" sz="quarter" idx="28"/>
          </p:nvPr>
        </p:nvSpPr>
        <p:spPr>
          <a:xfrm>
            <a:off x="4651569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5" name="Textplatzhalter 23"/>
          <p:cNvSpPr>
            <a:spLocks noGrp="1"/>
          </p:cNvSpPr>
          <p:nvPr>
            <p:ph type="body" sz="quarter" idx="29"/>
          </p:nvPr>
        </p:nvSpPr>
        <p:spPr>
          <a:xfrm>
            <a:off x="6142092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6" name="Textplatzhalter 23"/>
          <p:cNvSpPr>
            <a:spLocks noGrp="1"/>
          </p:cNvSpPr>
          <p:nvPr>
            <p:ph type="body" sz="quarter" idx="30"/>
          </p:nvPr>
        </p:nvSpPr>
        <p:spPr>
          <a:xfrm>
            <a:off x="763261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7" name="Textplatzhalter 8"/>
          <p:cNvSpPr>
            <a:spLocks noGrp="1"/>
          </p:cNvSpPr>
          <p:nvPr>
            <p:ph type="body" sz="quarter" idx="31"/>
          </p:nvPr>
        </p:nvSpPr>
        <p:spPr>
          <a:xfrm flipV="1">
            <a:off x="108000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8" name="Textplatzhalter 8"/>
          <p:cNvSpPr>
            <a:spLocks noGrp="1"/>
          </p:cNvSpPr>
          <p:nvPr>
            <p:ph type="body" sz="quarter" idx="32"/>
          </p:nvPr>
        </p:nvSpPr>
        <p:spPr>
          <a:xfrm flipV="1">
            <a:off x="2570488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9" name="Textplatzhalter 8"/>
          <p:cNvSpPr>
            <a:spLocks noGrp="1"/>
          </p:cNvSpPr>
          <p:nvPr>
            <p:ph type="body" sz="quarter" idx="33"/>
          </p:nvPr>
        </p:nvSpPr>
        <p:spPr>
          <a:xfrm flipV="1">
            <a:off x="4060976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0" name="Textplatzhalter 8"/>
          <p:cNvSpPr>
            <a:spLocks noGrp="1"/>
          </p:cNvSpPr>
          <p:nvPr>
            <p:ph type="body" sz="quarter" idx="34"/>
          </p:nvPr>
        </p:nvSpPr>
        <p:spPr>
          <a:xfrm flipV="1">
            <a:off x="5551464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1" name="Textplatzhalter 8"/>
          <p:cNvSpPr>
            <a:spLocks noGrp="1"/>
          </p:cNvSpPr>
          <p:nvPr>
            <p:ph type="body" sz="quarter" idx="35"/>
          </p:nvPr>
        </p:nvSpPr>
        <p:spPr>
          <a:xfrm flipV="1">
            <a:off x="7041952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2" name="Textplatzhalter 8"/>
          <p:cNvSpPr>
            <a:spLocks noGrp="1"/>
          </p:cNvSpPr>
          <p:nvPr>
            <p:ph type="body" sz="quarter" idx="36"/>
          </p:nvPr>
        </p:nvSpPr>
        <p:spPr>
          <a:xfrm flipV="1">
            <a:off x="853244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3" name="Textplatzhalter 8"/>
          <p:cNvSpPr>
            <a:spLocks noGrp="1"/>
          </p:cNvSpPr>
          <p:nvPr>
            <p:ph type="body" sz="quarter" idx="37"/>
          </p:nvPr>
        </p:nvSpPr>
        <p:spPr>
          <a:xfrm flipV="1">
            <a:off x="108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4" name="Textplatzhalter 8"/>
          <p:cNvSpPr>
            <a:spLocks noGrp="1"/>
          </p:cNvSpPr>
          <p:nvPr>
            <p:ph type="body" sz="quarter" idx="38"/>
          </p:nvPr>
        </p:nvSpPr>
        <p:spPr>
          <a:xfrm flipV="1">
            <a:off x="25704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5" name="Textplatzhalter 8"/>
          <p:cNvSpPr>
            <a:spLocks noGrp="1"/>
          </p:cNvSpPr>
          <p:nvPr>
            <p:ph type="body" sz="quarter" idx="39"/>
          </p:nvPr>
        </p:nvSpPr>
        <p:spPr>
          <a:xfrm flipV="1">
            <a:off x="406097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6" name="Textplatzhalter 8"/>
          <p:cNvSpPr>
            <a:spLocks noGrp="1"/>
          </p:cNvSpPr>
          <p:nvPr>
            <p:ph type="body" sz="quarter" idx="40"/>
          </p:nvPr>
        </p:nvSpPr>
        <p:spPr>
          <a:xfrm flipV="1">
            <a:off x="555146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7" name="Textplatzhalter 8"/>
          <p:cNvSpPr>
            <a:spLocks noGrp="1"/>
          </p:cNvSpPr>
          <p:nvPr>
            <p:ph type="body" sz="quarter" idx="41"/>
          </p:nvPr>
        </p:nvSpPr>
        <p:spPr>
          <a:xfrm flipV="1">
            <a:off x="704195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8" name="Textplatzhalter 8"/>
          <p:cNvSpPr>
            <a:spLocks noGrp="1"/>
          </p:cNvSpPr>
          <p:nvPr>
            <p:ph type="body" sz="quarter" idx="42"/>
          </p:nvPr>
        </p:nvSpPr>
        <p:spPr>
          <a:xfrm flipV="1">
            <a:off x="853244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9" name="Textplatzhalter 8"/>
          <p:cNvSpPr>
            <a:spLocks noGrp="1"/>
          </p:cNvSpPr>
          <p:nvPr>
            <p:ph type="body" sz="quarter" idx="43"/>
          </p:nvPr>
        </p:nvSpPr>
        <p:spPr>
          <a:xfrm>
            <a:off x="360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0" name="Textplatzhalter 8"/>
          <p:cNvSpPr>
            <a:spLocks noGrp="1"/>
          </p:cNvSpPr>
          <p:nvPr>
            <p:ph type="body" sz="quarter" idx="44"/>
          </p:nvPr>
        </p:nvSpPr>
        <p:spPr>
          <a:xfrm>
            <a:off x="18504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1" name="Textplatzhalter 8"/>
          <p:cNvSpPr>
            <a:spLocks noGrp="1"/>
          </p:cNvSpPr>
          <p:nvPr>
            <p:ph type="body" sz="quarter" idx="45"/>
          </p:nvPr>
        </p:nvSpPr>
        <p:spPr>
          <a:xfrm>
            <a:off x="33408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2" name="Textplatzhalter 8"/>
          <p:cNvSpPr>
            <a:spLocks noGrp="1"/>
          </p:cNvSpPr>
          <p:nvPr>
            <p:ph type="body" sz="quarter" idx="46"/>
          </p:nvPr>
        </p:nvSpPr>
        <p:spPr>
          <a:xfrm>
            <a:off x="48312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3" name="Textplatzhalter 8"/>
          <p:cNvSpPr>
            <a:spLocks noGrp="1"/>
          </p:cNvSpPr>
          <p:nvPr>
            <p:ph type="body" sz="quarter" idx="47"/>
          </p:nvPr>
        </p:nvSpPr>
        <p:spPr>
          <a:xfrm>
            <a:off x="63216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4" name="Textplatzhalter 8"/>
          <p:cNvSpPr>
            <a:spLocks noGrp="1"/>
          </p:cNvSpPr>
          <p:nvPr>
            <p:ph type="body" sz="quarter" idx="48"/>
          </p:nvPr>
        </p:nvSpPr>
        <p:spPr>
          <a:xfrm>
            <a:off x="7812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5" name="Textplatzhalter 23"/>
          <p:cNvSpPr>
            <a:spLocks noGrp="1"/>
          </p:cNvSpPr>
          <p:nvPr>
            <p:ph type="body" sz="quarter" idx="49"/>
          </p:nvPr>
        </p:nvSpPr>
        <p:spPr>
          <a:xfrm>
            <a:off x="180000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6" name="Textplatzhalter 23"/>
          <p:cNvSpPr>
            <a:spLocks noGrp="1"/>
          </p:cNvSpPr>
          <p:nvPr>
            <p:ph type="body" sz="quarter" idx="50"/>
          </p:nvPr>
        </p:nvSpPr>
        <p:spPr>
          <a:xfrm>
            <a:off x="167052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7" name="Textplatzhalter 23"/>
          <p:cNvSpPr>
            <a:spLocks noGrp="1"/>
          </p:cNvSpPr>
          <p:nvPr>
            <p:ph type="body" sz="quarter" idx="51"/>
          </p:nvPr>
        </p:nvSpPr>
        <p:spPr>
          <a:xfrm>
            <a:off x="3161046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8" name="Textplatzhalter 23"/>
          <p:cNvSpPr>
            <a:spLocks noGrp="1"/>
          </p:cNvSpPr>
          <p:nvPr>
            <p:ph type="body" sz="quarter" idx="52"/>
          </p:nvPr>
        </p:nvSpPr>
        <p:spPr>
          <a:xfrm>
            <a:off x="4651569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9" name="Textplatzhalter 23"/>
          <p:cNvSpPr>
            <a:spLocks noGrp="1"/>
          </p:cNvSpPr>
          <p:nvPr>
            <p:ph type="body" sz="quarter" idx="53"/>
          </p:nvPr>
        </p:nvSpPr>
        <p:spPr>
          <a:xfrm>
            <a:off x="6142092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0" name="Textplatzhalter 23"/>
          <p:cNvSpPr>
            <a:spLocks noGrp="1"/>
          </p:cNvSpPr>
          <p:nvPr>
            <p:ph type="body" sz="quarter" idx="54"/>
          </p:nvPr>
        </p:nvSpPr>
        <p:spPr>
          <a:xfrm>
            <a:off x="763261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1" name="Textplatzhalter 8"/>
          <p:cNvSpPr>
            <a:spLocks noGrp="1"/>
          </p:cNvSpPr>
          <p:nvPr>
            <p:ph type="body" sz="quarter" idx="55"/>
          </p:nvPr>
        </p:nvSpPr>
        <p:spPr>
          <a:xfrm flipV="1">
            <a:off x="36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2" name="Textplatzhalter 8"/>
          <p:cNvSpPr>
            <a:spLocks noGrp="1"/>
          </p:cNvSpPr>
          <p:nvPr>
            <p:ph type="body" sz="quarter" idx="56"/>
          </p:nvPr>
        </p:nvSpPr>
        <p:spPr>
          <a:xfrm flipV="1">
            <a:off x="185047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3" name="Textplatzhalter 8"/>
          <p:cNvSpPr>
            <a:spLocks noGrp="1"/>
          </p:cNvSpPr>
          <p:nvPr>
            <p:ph type="body" sz="quarter" idx="57"/>
          </p:nvPr>
        </p:nvSpPr>
        <p:spPr>
          <a:xfrm flipV="1">
            <a:off x="334094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4" name="Textplatzhalter 8"/>
          <p:cNvSpPr>
            <a:spLocks noGrp="1"/>
          </p:cNvSpPr>
          <p:nvPr>
            <p:ph type="body" sz="quarter" idx="58"/>
          </p:nvPr>
        </p:nvSpPr>
        <p:spPr>
          <a:xfrm flipV="1">
            <a:off x="483141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5" name="Textplatzhalter 8"/>
          <p:cNvSpPr>
            <a:spLocks noGrp="1"/>
          </p:cNvSpPr>
          <p:nvPr>
            <p:ph type="body" sz="quarter" idx="59"/>
          </p:nvPr>
        </p:nvSpPr>
        <p:spPr>
          <a:xfrm flipV="1">
            <a:off x="63218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6" name="Textplatzhalter 8"/>
          <p:cNvSpPr>
            <a:spLocks noGrp="1"/>
          </p:cNvSpPr>
          <p:nvPr>
            <p:ph type="body" sz="quarter" idx="60"/>
          </p:nvPr>
        </p:nvSpPr>
        <p:spPr>
          <a:xfrm flipV="1">
            <a:off x="781236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7" name="Bildplatzhalter 16"/>
          <p:cNvSpPr>
            <a:spLocks noGrp="1"/>
          </p:cNvSpPr>
          <p:nvPr>
            <p:ph type="pic" sz="quarter" idx="61"/>
          </p:nvPr>
        </p:nvSpPr>
        <p:spPr>
          <a:xfrm>
            <a:off x="176981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88" name="Bildplatzhalter 16"/>
          <p:cNvSpPr>
            <a:spLocks noGrp="1"/>
          </p:cNvSpPr>
          <p:nvPr>
            <p:ph type="pic" sz="quarter" idx="62"/>
          </p:nvPr>
        </p:nvSpPr>
        <p:spPr>
          <a:xfrm>
            <a:off x="166750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89" name="Bildplatzhalter 16"/>
          <p:cNvSpPr>
            <a:spLocks noGrp="1"/>
          </p:cNvSpPr>
          <p:nvPr>
            <p:ph type="pic" sz="quarter" idx="63"/>
          </p:nvPr>
        </p:nvSpPr>
        <p:spPr>
          <a:xfrm>
            <a:off x="3158027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90" name="Bildplatzhalter 16"/>
          <p:cNvSpPr>
            <a:spLocks noGrp="1"/>
          </p:cNvSpPr>
          <p:nvPr>
            <p:ph type="pic" sz="quarter" idx="64"/>
          </p:nvPr>
        </p:nvSpPr>
        <p:spPr>
          <a:xfrm>
            <a:off x="4648550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91" name="Bildplatzhalter 16"/>
          <p:cNvSpPr>
            <a:spLocks noGrp="1"/>
          </p:cNvSpPr>
          <p:nvPr>
            <p:ph type="pic" sz="quarter" idx="65"/>
          </p:nvPr>
        </p:nvSpPr>
        <p:spPr>
          <a:xfrm>
            <a:off x="6139073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92" name="Bildplatzhalter 16"/>
          <p:cNvSpPr>
            <a:spLocks noGrp="1"/>
          </p:cNvSpPr>
          <p:nvPr>
            <p:ph type="pic" sz="quarter" idx="66"/>
          </p:nvPr>
        </p:nvSpPr>
        <p:spPr>
          <a:xfrm>
            <a:off x="762959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93" name="Textplatzhalter 7"/>
          <p:cNvSpPr>
            <a:spLocks noGrp="1"/>
          </p:cNvSpPr>
          <p:nvPr>
            <p:ph type="body" sz="quarter" idx="67"/>
          </p:nvPr>
        </p:nvSpPr>
        <p:spPr>
          <a:xfrm>
            <a:off x="180000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4" name="Textplatzhalter 7"/>
          <p:cNvSpPr>
            <a:spLocks noGrp="1"/>
          </p:cNvSpPr>
          <p:nvPr>
            <p:ph type="body" sz="quarter" idx="68"/>
          </p:nvPr>
        </p:nvSpPr>
        <p:spPr>
          <a:xfrm>
            <a:off x="167052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5" name="Textplatzhalter 7"/>
          <p:cNvSpPr>
            <a:spLocks noGrp="1"/>
          </p:cNvSpPr>
          <p:nvPr>
            <p:ph type="body" sz="quarter" idx="69"/>
          </p:nvPr>
        </p:nvSpPr>
        <p:spPr>
          <a:xfrm>
            <a:off x="3161046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6" name="Textplatzhalter 7"/>
          <p:cNvSpPr>
            <a:spLocks noGrp="1"/>
          </p:cNvSpPr>
          <p:nvPr>
            <p:ph type="body" sz="quarter" idx="70"/>
          </p:nvPr>
        </p:nvSpPr>
        <p:spPr>
          <a:xfrm>
            <a:off x="4651569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7" name="Textplatzhalter 7"/>
          <p:cNvSpPr>
            <a:spLocks noGrp="1"/>
          </p:cNvSpPr>
          <p:nvPr>
            <p:ph type="body" sz="quarter" idx="71"/>
          </p:nvPr>
        </p:nvSpPr>
        <p:spPr>
          <a:xfrm>
            <a:off x="6142092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8" name="Textplatzhalter 7"/>
          <p:cNvSpPr>
            <a:spLocks noGrp="1"/>
          </p:cNvSpPr>
          <p:nvPr>
            <p:ph type="body" sz="quarter" idx="72"/>
          </p:nvPr>
        </p:nvSpPr>
        <p:spPr>
          <a:xfrm>
            <a:off x="763261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4" name="Datumsplatzhalter 6"/>
          <p:cNvSpPr>
            <a:spLocks noGrp="1"/>
          </p:cNvSpPr>
          <p:nvPr>
            <p:ph type="dt" sz="half" idx="7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C6364-55D9-45E0-82F6-B912EB326D8B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65" name="Fußzeilenplatzhalter 13"/>
          <p:cNvSpPr>
            <a:spLocks noGrp="1"/>
          </p:cNvSpPr>
          <p:nvPr>
            <p:ph type="ftr" sz="quarter" idx="7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" name="Foliennummernplatzhalter 14"/>
          <p:cNvSpPr>
            <a:spLocks noGrp="1"/>
          </p:cNvSpPr>
          <p:nvPr>
            <p:ph type="sldNum" sz="quarter" idx="7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6A3CE-DCC2-460B-AA96-712576937AA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609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92163"/>
            <a:ext cx="9144000" cy="435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Medienplatzhalter 10"/>
          <p:cNvSpPr>
            <a:spLocks noGrp="1"/>
          </p:cNvSpPr>
          <p:nvPr>
            <p:ph type="media" sz="quarter" idx="14"/>
          </p:nvPr>
        </p:nvSpPr>
        <p:spPr>
          <a:xfrm>
            <a:off x="936000" y="1044000"/>
            <a:ext cx="7250400" cy="3708000"/>
          </a:xfrm>
          <a:solidFill>
            <a:schemeClr val="accent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Mediaclip durch Klicken auf Symbol hinzufügen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8024-5390-4F7B-9A49-670CAB5DC740}" type="datetimeFigureOut">
              <a:rPr lang="de-DE"/>
              <a:pPr>
                <a:defRPr/>
              </a:pPr>
              <a:t>17.12.2025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B76E1-81A9-4CA4-B4FA-558112DF878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351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526C9-AE26-486C-B30D-F70E974FB1C0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9B34A-7371-4AB7-8D2A-97C5C20ECD5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074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1044000"/>
            <a:ext cx="8784000" cy="3708000"/>
          </a:xfrm>
        </p:spPr>
        <p:txBody>
          <a:bodyPr/>
          <a:lstStyle>
            <a:lvl1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2pPr>
            <a:lvl3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3pPr>
            <a:lvl4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4pPr>
            <a:lvl5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 b="0"/>
            </a:lvl5pPr>
            <a:lvl6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6pPr>
            <a:lvl7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7pPr>
            <a:lvl8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8pPr>
            <a:lvl9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7CFA5-56CB-473A-8D92-03D5363DD34C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9DB3A-31A0-47E3-A5CD-31265C8A809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2513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1415D-44D1-4658-A136-33C6F93801C3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EE515-AAD9-4C1F-9879-FB7F1AD9328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572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8975B-AD37-47E2-AB77-64E631BBD846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C8BFA-7ADA-4EEA-AF13-B2A9F84BFC2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406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80000" y="1044000"/>
            <a:ext cx="8784000" cy="370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6F0F7-BAB4-4847-A8A8-92FEF62EAE46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25057-215E-4A7A-B732-B15A26E8761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14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39000-434C-461D-950B-4DA30AE9872B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64913-36C6-46D3-917E-F254D34E995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474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abellenplatzhalter 7"/>
          <p:cNvSpPr>
            <a:spLocks noGrp="1"/>
          </p:cNvSpPr>
          <p:nvPr>
            <p:ph type="tbl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A2122-94EB-4C7F-9660-42DEAC317444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6B563-B104-4A75-8FA4-C708C7F26F9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45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8E7AA-83B1-4859-AF65-F588EB59BE40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136FF-5BF0-45B7-9070-D4B4BB059F8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466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SmartArt-Platzhalter 7"/>
          <p:cNvSpPr>
            <a:spLocks noGrp="1"/>
          </p:cNvSpPr>
          <p:nvPr>
            <p:ph type="dgm" sz="quarter" idx="13"/>
          </p:nvPr>
        </p:nvSpPr>
        <p:spPr>
          <a:xfrm>
            <a:off x="179999" y="1044000"/>
            <a:ext cx="8784614" cy="37080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/>
              <a:t>Klicken Sie auf das Symbol, um die SmartArt-Grafik hinzuzufügen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2BEE-FDF2-46C0-B778-5B0DE25A418C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0D8B0-8124-4C53-A844-9CBF993D0D8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343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9"/>
          <p:cNvCxnSpPr/>
          <p:nvPr userDrawn="1"/>
        </p:nvCxnSpPr>
        <p:spPr>
          <a:xfrm>
            <a:off x="4572000" y="1044575"/>
            <a:ext cx="0" cy="3706813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212000" cy="370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4752000" y="1044000"/>
            <a:ext cx="4212000" cy="370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2BEA5-B749-4955-9AD3-A31B8D9FCCE2}" type="datetimeFigureOut">
              <a:rPr lang="de-DE"/>
              <a:pPr>
                <a:defRPr/>
              </a:pPr>
              <a:t>17.12.2025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B4B8-8090-4B19-BF4C-AA73BC3D20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71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5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4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w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79388" y="0"/>
            <a:ext cx="62642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400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MT 3000-3i Offset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9388" y="1044575"/>
            <a:ext cx="8785225" cy="37068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4859338"/>
            <a:ext cx="2339975" cy="1444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16346F2-CB75-415D-8327-C3954626C685}" type="datetimeFigureOut">
              <a:rPr lang="de-DE"/>
              <a:pPr>
                <a:defRPr/>
              </a:pPr>
              <a:t>17.12.2025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27313" y="4859338"/>
            <a:ext cx="3889375" cy="1444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40538" y="4859338"/>
            <a:ext cx="2124075" cy="1444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0DF8828-2291-4BE3-8DC5-CFB5044A28E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grpSp>
        <p:nvGrpSpPr>
          <p:cNvPr id="1031" name="Regieanweisung"/>
          <p:cNvGrpSpPr>
            <a:grpSpLocks/>
          </p:cNvGrpSpPr>
          <p:nvPr userDrawn="1"/>
        </p:nvGrpSpPr>
        <p:grpSpPr bwMode="auto">
          <a:xfrm>
            <a:off x="-1908175" y="-350838"/>
            <a:ext cx="11699875" cy="5845176"/>
            <a:chOff x="-1908000" y="-468000"/>
            <a:chExt cx="11700000" cy="7794000"/>
          </a:xfrm>
        </p:grpSpPr>
        <p:grpSp>
          <p:nvGrpSpPr>
            <p:cNvPr id="1034" name="Hilfslinien // oben"/>
            <p:cNvGrpSpPr>
              <a:grpSpLocks/>
            </p:cNvGrpSpPr>
            <p:nvPr userDrawn="1"/>
          </p:nvGrpSpPr>
          <p:grpSpPr bwMode="auto">
            <a:xfrm>
              <a:off x="181957" y="-468000"/>
              <a:ext cx="8780150" cy="360000"/>
              <a:chOff x="181957" y="-468000"/>
              <a:chExt cx="8780150" cy="360000"/>
            </a:xfrm>
          </p:grpSpPr>
          <p:sp>
            <p:nvSpPr>
              <p:cNvPr id="31" name="Linientext 12,00 // oben"/>
              <p:cNvSpPr txBox="1"/>
              <p:nvPr userDrawn="1"/>
            </p:nvSpPr>
            <p:spPr>
              <a:xfrm>
                <a:off x="217685" y="-468000"/>
                <a:ext cx="539756" cy="35985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 anchor="b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12,19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00,50 cm</a:t>
                </a:r>
              </a:p>
            </p:txBody>
          </p:sp>
          <p:cxnSp>
            <p:nvCxnSpPr>
              <p:cNvPr id="32" name="Hilfslinie 12,00 // oben"/>
              <p:cNvCxnSpPr/>
              <p:nvPr userDrawn="1"/>
            </p:nvCxnSpPr>
            <p:spPr>
              <a:xfrm flipV="1">
                <a:off x="181172" y="-468000"/>
                <a:ext cx="0" cy="359853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Linientext 11,90 // oben"/>
              <p:cNvSpPr txBox="1"/>
              <p:nvPr userDrawn="1"/>
            </p:nvSpPr>
            <p:spPr>
              <a:xfrm>
                <a:off x="8385460" y="-468000"/>
                <a:ext cx="539756" cy="35985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 anchor="b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12,20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cm 24,90</a:t>
                </a:r>
              </a:p>
            </p:txBody>
          </p:sp>
          <p:cxnSp>
            <p:nvCxnSpPr>
              <p:cNvPr id="34" name="Hilfslinie 11,90 // oben"/>
              <p:cNvCxnSpPr/>
              <p:nvPr userDrawn="1"/>
            </p:nvCxnSpPr>
            <p:spPr>
              <a:xfrm flipV="1">
                <a:off x="8961729" y="-468000"/>
                <a:ext cx="0" cy="359853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5" name="Hilfslinien // unten"/>
            <p:cNvGrpSpPr>
              <a:grpSpLocks/>
            </p:cNvGrpSpPr>
            <p:nvPr userDrawn="1"/>
          </p:nvGrpSpPr>
          <p:grpSpPr bwMode="auto">
            <a:xfrm>
              <a:off x="181957" y="6966000"/>
              <a:ext cx="8780150" cy="360000"/>
              <a:chOff x="181957" y="6966000"/>
              <a:chExt cx="8780150" cy="360000"/>
            </a:xfrm>
          </p:grpSpPr>
          <p:sp>
            <p:nvSpPr>
              <p:cNvPr id="27" name="Linientext 12,00 // unten"/>
              <p:cNvSpPr txBox="1"/>
              <p:nvPr userDrawn="1"/>
            </p:nvSpPr>
            <p:spPr>
              <a:xfrm>
                <a:off x="217685" y="6966147"/>
                <a:ext cx="539756" cy="35985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00,50 cm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12,19</a:t>
                </a:r>
              </a:p>
            </p:txBody>
          </p:sp>
          <p:cxnSp>
            <p:nvCxnSpPr>
              <p:cNvPr id="28" name="Hilfslinie 12,00 // unten"/>
              <p:cNvCxnSpPr/>
              <p:nvPr userDrawn="1"/>
            </p:nvCxnSpPr>
            <p:spPr>
              <a:xfrm flipV="1">
                <a:off x="181172" y="6966147"/>
                <a:ext cx="0" cy="359853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Linientext 11,90 // unten"/>
              <p:cNvSpPr txBox="1"/>
              <p:nvPr userDrawn="1"/>
            </p:nvSpPr>
            <p:spPr>
              <a:xfrm>
                <a:off x="8385460" y="6966147"/>
                <a:ext cx="539756" cy="35985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cm 24,90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12,20</a:t>
                </a:r>
              </a:p>
            </p:txBody>
          </p:sp>
          <p:cxnSp>
            <p:nvCxnSpPr>
              <p:cNvPr id="30" name="Hilfslinie 11,90 // unten"/>
              <p:cNvCxnSpPr/>
              <p:nvPr userDrawn="1"/>
            </p:nvCxnSpPr>
            <p:spPr>
              <a:xfrm flipV="1">
                <a:off x="8961729" y="6966147"/>
                <a:ext cx="0" cy="359853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6" name="Hilfslinien // rechts"/>
            <p:cNvGrpSpPr>
              <a:grpSpLocks/>
            </p:cNvGrpSpPr>
            <p:nvPr userDrawn="1"/>
          </p:nvGrpSpPr>
          <p:grpSpPr bwMode="auto">
            <a:xfrm>
              <a:off x="9252000" y="237202"/>
              <a:ext cx="540000" cy="6102435"/>
              <a:chOff x="9252000" y="237202"/>
              <a:chExt cx="540000" cy="6102435"/>
            </a:xfrm>
          </p:grpSpPr>
          <p:sp>
            <p:nvSpPr>
              <p:cNvPr id="21" name="Linientext 06,00 // rechts"/>
              <p:cNvSpPr txBox="1"/>
              <p:nvPr userDrawn="1"/>
            </p:nvSpPr>
            <p:spPr>
              <a:xfrm>
                <a:off x="9252244" y="270759"/>
                <a:ext cx="539756" cy="36197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0,50 cm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6,64</a:t>
                </a:r>
              </a:p>
            </p:txBody>
          </p:sp>
          <p:cxnSp>
            <p:nvCxnSpPr>
              <p:cNvPr id="22" name="Hilfslinie 06,00 // rechts"/>
              <p:cNvCxnSpPr/>
              <p:nvPr userDrawn="1"/>
            </p:nvCxnSpPr>
            <p:spPr>
              <a:xfrm flipH="1">
                <a:off x="9252244" y="236890"/>
                <a:ext cx="360367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Linientext 03,70 // rechts"/>
              <p:cNvSpPr txBox="1"/>
              <p:nvPr userDrawn="1"/>
            </p:nvSpPr>
            <p:spPr>
              <a:xfrm>
                <a:off x="9252244" y="1426522"/>
                <a:ext cx="539756" cy="35985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02,9 cm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04,24</a:t>
                </a:r>
              </a:p>
            </p:txBody>
          </p:sp>
          <p:cxnSp>
            <p:nvCxnSpPr>
              <p:cNvPr id="24" name="Hilfslinie 03,70 // rechts"/>
              <p:cNvCxnSpPr/>
              <p:nvPr userDrawn="1"/>
            </p:nvCxnSpPr>
            <p:spPr>
              <a:xfrm flipH="1">
                <a:off x="9252244" y="1388420"/>
                <a:ext cx="360367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Linientext 08,60 // rechts"/>
              <p:cNvSpPr txBox="1"/>
              <p:nvPr userDrawn="1"/>
            </p:nvSpPr>
            <p:spPr>
              <a:xfrm>
                <a:off x="9252244" y="5941623"/>
                <a:ext cx="539756" cy="35985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 anchor="b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800" dirty="0"/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6,07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 dirty="0"/>
                  <a:t>13,2 cm</a:t>
                </a:r>
              </a:p>
            </p:txBody>
          </p:sp>
          <p:cxnSp>
            <p:nvCxnSpPr>
              <p:cNvPr id="26" name="Hilfslinie 08,60 // rechts"/>
              <p:cNvCxnSpPr/>
              <p:nvPr userDrawn="1"/>
            </p:nvCxnSpPr>
            <p:spPr>
              <a:xfrm flipH="1">
                <a:off x="9252244" y="6339578"/>
                <a:ext cx="360367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7" name="Regieanweisung"/>
            <p:cNvGrpSpPr>
              <a:grpSpLocks/>
            </p:cNvGrpSpPr>
            <p:nvPr userDrawn="1"/>
          </p:nvGrpSpPr>
          <p:grpSpPr bwMode="auto">
            <a:xfrm>
              <a:off x="-1908000" y="-468000"/>
              <a:ext cx="9720000" cy="5527665"/>
              <a:chOff x="-1908000" y="-468000"/>
              <a:chExt cx="9720000" cy="5527665"/>
            </a:xfrm>
          </p:grpSpPr>
          <p:sp>
            <p:nvSpPr>
              <p:cNvPr id="17" name="Listenebenen"/>
              <p:cNvSpPr txBox="1"/>
              <p:nvPr userDrawn="1"/>
            </p:nvSpPr>
            <p:spPr>
              <a:xfrm rot="10800000" flipH="1" flipV="1">
                <a:off x="-1908000" y="4339217"/>
                <a:ext cx="1800244" cy="71970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dirty="0"/>
                  <a:t>Wechsel der Textebene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dirty="0"/>
                  <a:t>im Menü über: </a:t>
                </a:r>
                <a:br>
                  <a:rPr lang="de-DE" sz="900" dirty="0"/>
                </a:br>
                <a:r>
                  <a:rPr lang="de-DE" sz="900" b="1" dirty="0"/>
                  <a:t>Start </a:t>
                </a:r>
                <a:r>
                  <a:rPr lang="de-DE" sz="900" dirty="0"/>
                  <a:t>//</a:t>
                </a:r>
                <a:r>
                  <a:rPr lang="de-DE" sz="900" b="1" dirty="0"/>
                  <a:t> Absatz </a:t>
                </a:r>
                <a:r>
                  <a:rPr lang="de-DE" sz="900" dirty="0"/>
                  <a:t>//</a:t>
                </a:r>
                <a:r>
                  <a:rPr lang="de-DE" sz="900" b="1" dirty="0"/>
                  <a:t> Listenebene erhöhen/verringern</a:t>
                </a:r>
              </a:p>
            </p:txBody>
          </p:sp>
          <p:sp>
            <p:nvSpPr>
              <p:cNvPr id="18" name="Führungslinien"/>
              <p:cNvSpPr txBox="1"/>
              <p:nvPr userDrawn="1"/>
            </p:nvSpPr>
            <p:spPr>
              <a:xfrm rot="10800000" flipH="1" flipV="1">
                <a:off x="1548025" y="-468000"/>
                <a:ext cx="6264342" cy="35985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 anchor="b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dirty="0"/>
                  <a:t>Hilfslinien anzeigen über Menu: </a:t>
                </a:r>
                <a:br>
                  <a:rPr lang="de-DE" sz="900" dirty="0"/>
                </a:br>
                <a:r>
                  <a:rPr lang="de-DE" sz="900" b="1" dirty="0"/>
                  <a:t>Ansicht </a:t>
                </a:r>
                <a:r>
                  <a:rPr lang="de-DE" sz="900" dirty="0"/>
                  <a:t>//</a:t>
                </a:r>
                <a:r>
                  <a:rPr lang="de-DE" sz="900" b="1" dirty="0"/>
                  <a:t> Anzeigen </a:t>
                </a:r>
                <a:r>
                  <a:rPr lang="de-DE" sz="900" dirty="0"/>
                  <a:t>// Haken bei </a:t>
                </a:r>
                <a:r>
                  <a:rPr lang="de-DE" sz="900" b="1" dirty="0"/>
                  <a:t>Führungslinien</a:t>
                </a:r>
                <a:r>
                  <a:rPr lang="de-DE" sz="900" dirty="0"/>
                  <a:t> setzen</a:t>
                </a:r>
              </a:p>
            </p:txBody>
          </p:sp>
          <p:sp>
            <p:nvSpPr>
              <p:cNvPr id="20" name="Zurücksetzen // Layoutwechsel"/>
              <p:cNvSpPr txBox="1"/>
              <p:nvPr userDrawn="1"/>
            </p:nvSpPr>
            <p:spPr>
              <a:xfrm rot="10800000" flipH="1" flipV="1">
                <a:off x="-1908000" y="2205499"/>
                <a:ext cx="1800244" cy="126795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dirty="0"/>
                  <a:t>Folie in Ursprungsform 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dirty="0"/>
                  <a:t>bringen über Menu: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b="1" dirty="0"/>
                  <a:t>Start </a:t>
                </a:r>
                <a:r>
                  <a:rPr lang="de-DE" sz="900" dirty="0"/>
                  <a:t>// </a:t>
                </a:r>
                <a:r>
                  <a:rPr lang="de-DE" sz="900" b="1" dirty="0"/>
                  <a:t>Folien</a:t>
                </a:r>
                <a:r>
                  <a:rPr lang="de-DE" sz="900" dirty="0"/>
                  <a:t> // </a:t>
                </a:r>
                <a:r>
                  <a:rPr lang="de-DE" sz="900" b="1" dirty="0"/>
                  <a:t>Zurücksetzen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dirty="0"/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dirty="0"/>
                  <a:t>Wechsel des Folienlayouts </a:t>
                </a:r>
                <a:br>
                  <a:rPr lang="de-DE" sz="900" dirty="0"/>
                </a:br>
                <a:r>
                  <a:rPr lang="de-DE" sz="900" dirty="0"/>
                  <a:t>im Menü über:</a:t>
                </a:r>
              </a:p>
              <a:p>
                <a:pPr algn="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b="1" dirty="0"/>
                  <a:t>Start </a:t>
                </a:r>
                <a:r>
                  <a:rPr lang="de-DE" sz="900" dirty="0"/>
                  <a:t>// </a:t>
                </a:r>
                <a:r>
                  <a:rPr lang="de-DE" sz="900" b="1" dirty="0"/>
                  <a:t>Folien </a:t>
                </a:r>
                <a:r>
                  <a:rPr lang="de-DE" sz="900" dirty="0"/>
                  <a:t>// </a:t>
                </a:r>
                <a:r>
                  <a:rPr lang="de-DE" sz="900" b="1" dirty="0"/>
                  <a:t>Layout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dirty="0"/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00" dirty="0"/>
              </a:p>
            </p:txBody>
          </p:sp>
        </p:grpSp>
        <p:grpSp>
          <p:nvGrpSpPr>
            <p:cNvPr id="1038" name="Hilfslinien // links"/>
            <p:cNvGrpSpPr>
              <a:grpSpLocks/>
            </p:cNvGrpSpPr>
            <p:nvPr userDrawn="1"/>
          </p:nvGrpSpPr>
          <p:grpSpPr bwMode="auto">
            <a:xfrm>
              <a:off x="-468000" y="238647"/>
              <a:ext cx="360000" cy="6098948"/>
              <a:chOff x="-468000" y="238647"/>
              <a:chExt cx="360000" cy="6098948"/>
            </a:xfrm>
          </p:grpSpPr>
          <p:cxnSp>
            <p:nvCxnSpPr>
              <p:cNvPr id="14" name="Hilfslinie 06,00 // links"/>
              <p:cNvCxnSpPr/>
              <p:nvPr userDrawn="1"/>
            </p:nvCxnSpPr>
            <p:spPr>
              <a:xfrm flipH="1">
                <a:off x="-468123" y="1390538"/>
                <a:ext cx="360367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 08,60 // links"/>
              <p:cNvCxnSpPr/>
              <p:nvPr userDrawn="1"/>
            </p:nvCxnSpPr>
            <p:spPr>
              <a:xfrm flipH="1">
                <a:off x="-468123" y="6337462"/>
                <a:ext cx="360367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Hilfslinie 06,00 // links"/>
              <p:cNvCxnSpPr/>
              <p:nvPr userDrawn="1"/>
            </p:nvCxnSpPr>
            <p:spPr>
              <a:xfrm flipH="1">
                <a:off x="-468123" y="239007"/>
                <a:ext cx="360367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platzhalter 8"/>
          <p:cNvSpPr txBox="1">
            <a:spLocks/>
          </p:cNvSpPr>
          <p:nvPr userDrawn="1"/>
        </p:nvSpPr>
        <p:spPr>
          <a:xfrm>
            <a:off x="0" y="738188"/>
            <a:ext cx="9144000" cy="53975"/>
          </a:xfrm>
          <a:prstGeom prst="rect">
            <a:avLst/>
          </a:prstGeom>
          <a:solidFill>
            <a:schemeClr val="tx2"/>
          </a:solidFill>
        </p:spPr>
        <p:txBody>
          <a:bodyPr lIns="9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3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4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de-DE"/>
              <a:t> </a:t>
            </a:r>
            <a:endParaRPr lang="de-DE" dirty="0"/>
          </a:p>
        </p:txBody>
      </p:sp>
      <p:pic>
        <p:nvPicPr>
          <p:cNvPr id="1033" name="Grafik 34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246063"/>
            <a:ext cx="12461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64" r:id="rId9"/>
    <p:sldLayoutId id="2147484165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  <p:sldLayoutId id="2147484149" r:id="rId17"/>
    <p:sldLayoutId id="2147484150" r:id="rId18"/>
    <p:sldLayoutId id="2147484151" r:id="rId19"/>
    <p:sldLayoutId id="2147484152" r:id="rId20"/>
    <p:sldLayoutId id="2147484153" r:id="rId21"/>
    <p:sldLayoutId id="2147484154" r:id="rId22"/>
    <p:sldLayoutId id="2147484155" r:id="rId23"/>
    <p:sldLayoutId id="2147484156" r:id="rId24"/>
    <p:sldLayoutId id="2147484157" r:id="rId25"/>
    <p:sldLayoutId id="2147484158" r:id="rId26"/>
    <p:sldLayoutId id="2147484166" r:id="rId27"/>
    <p:sldLayoutId id="2147484167" r:id="rId28"/>
    <p:sldLayoutId id="2147484159" r:id="rId29"/>
    <p:sldLayoutId id="2147484160" r:id="rId30"/>
    <p:sldLayoutId id="2147484161" r:id="rId3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anose="020B0604030504040204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358775" algn="l" rtl="0" eaLnBrk="0" fontAlgn="base" hangingPunct="0">
        <a:spcBef>
          <a:spcPct val="0"/>
        </a:spcBef>
        <a:spcAft>
          <a:spcPts val="600"/>
        </a:spcAft>
        <a:buBlip>
          <a:blip r:embed="rId36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358775" algn="l" rtl="0" eaLnBrk="0" fontAlgn="base" hangingPunct="0">
        <a:spcBef>
          <a:spcPct val="0"/>
        </a:spcBef>
        <a:spcAft>
          <a:spcPts val="600"/>
        </a:spcAft>
        <a:buBlip>
          <a:blip r:embed="rId37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358775" algn="l" rtl="0" eaLnBrk="0" fontAlgn="base" hangingPunct="0">
        <a:spcBef>
          <a:spcPct val="0"/>
        </a:spcBef>
        <a:spcAft>
          <a:spcPts val="600"/>
        </a:spcAft>
        <a:buFont typeface="Symbol" panose="05050102010706020507" pitchFamily="18" charset="2"/>
        <a:buChar char="-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358775" algn="l" rtl="0" eaLnBrk="0" fontAlgn="base" hangingPunct="0">
        <a:spcBef>
          <a:spcPct val="0"/>
        </a:spcBef>
        <a:spcAft>
          <a:spcPts val="600"/>
        </a:spcAft>
        <a:buClr>
          <a:schemeClr val="tx1"/>
        </a:buClr>
        <a:buFont typeface="Verdana" panose="020B0604030504040204" pitchFamily="34" charset="0"/>
        <a:buAutoNum type="arabicPeriod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654" b="7654"/>
          <a:stretch>
            <a:fillRect/>
          </a:stretch>
        </p:blipFill>
        <p:spPr>
          <a:xfrm>
            <a:off x="0" y="792163"/>
            <a:ext cx="9144000" cy="4356100"/>
          </a:xfrm>
        </p:spPr>
      </p:pic>
      <p:sp>
        <p:nvSpPr>
          <p:cNvPr id="14" name="Titel 13"/>
          <p:cNvSpPr>
            <a:spLocks noGrp="1"/>
          </p:cNvSpPr>
          <p:nvPr>
            <p:ph type="ctrTitle"/>
          </p:nvPr>
        </p:nvSpPr>
        <p:spPr>
          <a:xfrm>
            <a:off x="0" y="3559175"/>
            <a:ext cx="5518150" cy="625475"/>
          </a:xfrm>
          <a:solidFill>
            <a:schemeClr val="bg1">
              <a:alpha val="50000"/>
            </a:schemeClr>
          </a:solidFill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MT 3000-3(</a:t>
            </a:r>
            <a:r>
              <a:rPr lang="en-GB" cap="none"/>
              <a:t>i) PowerFeeder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Modern drive concept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179388" y="1044575"/>
            <a:ext cx="4176712" cy="3706813"/>
          </a:xfrm>
        </p:spPr>
        <p:txBody>
          <a:bodyPr/>
          <a:lstStyle/>
          <a:p>
            <a:pPr eaLnBrk="1" hangingPunct="1">
              <a:defRPr/>
            </a:pPr>
            <a:r>
              <a:rPr lang="en-GB" b="1"/>
              <a:t>Electrical package with 230 V </a:t>
            </a:r>
          </a:p>
          <a:p>
            <a:pPr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r>
              <a:rPr lang="en-GB"/>
              <a:t>Hydraulically-driven three-phase AC generator</a:t>
            </a:r>
          </a:p>
          <a:p>
            <a:pPr lvl="1" eaLnBrk="1" hangingPunct="1">
              <a:defRPr/>
            </a:pPr>
            <a:r>
              <a:rPr lang="en-GB"/>
              <a:t>Socket (earthed) plus two connections for light balloons </a:t>
            </a:r>
          </a:p>
          <a:p>
            <a:pPr lvl="1" eaLnBrk="1" hangingPunct="1">
              <a:defRPr/>
            </a:pPr>
            <a:r>
              <a:rPr lang="en-GB"/>
              <a:t>Heating for the belt scraper</a:t>
            </a:r>
          </a:p>
          <a:p>
            <a:pPr marL="0" lvl="1" indent="0" eaLnBrk="1" hangingPunct="1">
              <a:buFontTx/>
              <a:buNone/>
              <a:defRPr/>
            </a:pPr>
            <a:endParaRPr lang="de-DE" altLang="de-DE" sz="1400" dirty="0"/>
          </a:p>
          <a:p>
            <a:pPr eaLnBrk="1" hangingPunct="1">
              <a:defRPr/>
            </a:pPr>
            <a:endParaRPr lang="de-DE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7503" r="14288" b="16809"/>
          <a:stretch/>
        </p:blipFill>
        <p:spPr>
          <a:xfrm>
            <a:off x="4572000" y="792163"/>
            <a:ext cx="4572000" cy="43561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9388" y="1044575"/>
            <a:ext cx="8785225" cy="2124075"/>
          </a:xfrm>
        </p:spPr>
        <p:txBody>
          <a:bodyPr/>
          <a:lstStyle/>
          <a:p>
            <a:pPr>
              <a:defRPr/>
            </a:pPr>
            <a:r>
              <a:rPr lang="en-GB"/>
              <a:t>Redesigned receiving hopper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Redesigned receiving hopper </a:t>
            </a:r>
          </a:p>
        </p:txBody>
      </p:sp>
      <p:sp>
        <p:nvSpPr>
          <p:cNvPr id="22531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5329237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/>
              <a:t>New receiving hopper geometry</a:t>
            </a:r>
          </a:p>
          <a:p>
            <a:pPr lvl="1" eaLnBrk="1" hangingPunct="1"/>
            <a:endParaRPr lang="de-DE" altLang="de-DE"/>
          </a:p>
          <a:p>
            <a:pPr lvl="1" eaLnBrk="1" hangingPunct="1"/>
            <a:r>
              <a:rPr lang="en-GB"/>
              <a:t>Highlighted hopper sides</a:t>
            </a:r>
          </a:p>
          <a:p>
            <a:pPr lvl="1" eaLnBrk="1" hangingPunct="1"/>
            <a:r>
              <a:rPr lang="en-GB"/>
              <a:t>Raised hopper floor marked in colour</a:t>
            </a:r>
          </a:p>
          <a:p>
            <a:pPr lvl="1" eaLnBrk="1" hangingPunct="1"/>
            <a:r>
              <a:rPr lang="en-GB"/>
              <a:t>Outer ends of push-roller marked in colour</a:t>
            </a:r>
          </a:p>
        </p:txBody>
      </p:sp>
      <p:pic>
        <p:nvPicPr>
          <p:cNvPr id="22532" name="Bildplatzhalt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928" r="905" b="1482"/>
          <a:stretch>
            <a:fillRect/>
          </a:stretch>
        </p:blipFill>
        <p:spPr bwMode="auto">
          <a:xfrm>
            <a:off x="6011863" y="792163"/>
            <a:ext cx="31321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Bildplatzhalt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r="-2" b="343"/>
          <a:stretch>
            <a:fillRect/>
          </a:stretch>
        </p:blipFill>
        <p:spPr bwMode="auto">
          <a:xfrm>
            <a:off x="6011863" y="2998788"/>
            <a:ext cx="31321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9388" y="1044575"/>
            <a:ext cx="8785225" cy="2124075"/>
          </a:xfrm>
        </p:spPr>
        <p:txBody>
          <a:bodyPr/>
          <a:lstStyle/>
          <a:p>
            <a:pPr>
              <a:defRPr/>
            </a:pPr>
            <a:r>
              <a:rPr lang="en-GB"/>
              <a:t>Optimized conveying of mix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Optimized conveying of mix </a:t>
            </a:r>
          </a:p>
        </p:txBody>
      </p:sp>
      <p:sp>
        <p:nvSpPr>
          <p:cNvPr id="24579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248150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 dirty="0"/>
              <a:t>Modified receiving area </a:t>
            </a:r>
          </a:p>
          <a:p>
            <a:pPr eaLnBrk="1" hangingPunct="1"/>
            <a:endParaRPr lang="de-DE" altLang="de-DE" sz="1600" dirty="0"/>
          </a:p>
          <a:p>
            <a:pPr lvl="1" eaLnBrk="1" hangingPunct="1"/>
            <a:r>
              <a:rPr lang="en-GB" sz="1600" dirty="0"/>
              <a:t>Rapid, loss-free receiving and conveying of a complete truckload</a:t>
            </a:r>
          </a:p>
          <a:p>
            <a:pPr lvl="1" eaLnBrk="1" hangingPunct="1"/>
            <a:r>
              <a:rPr lang="en-GB" sz="1600" dirty="0"/>
              <a:t>Cylindrical augers with optimized auger protection</a:t>
            </a:r>
          </a:p>
          <a:p>
            <a:pPr lvl="1" eaLnBrk="1" hangingPunct="1"/>
            <a:r>
              <a:rPr lang="en-GB" sz="1600" dirty="0"/>
              <a:t>Inlet area behind the deflection drum</a:t>
            </a:r>
          </a:p>
          <a:p>
            <a:pPr lvl="1" eaLnBrk="1" hangingPunct="1"/>
            <a:r>
              <a:rPr lang="en-GB" sz="1600" dirty="0"/>
              <a:t>Inlet area sealed off to prevent contamination inside conveyor </a:t>
            </a:r>
          </a:p>
          <a:p>
            <a:pPr lvl="1" eaLnBrk="1" hangingPunct="1"/>
            <a:r>
              <a:rPr lang="en-GB" sz="1600" dirty="0"/>
              <a:t>Option: conical augers homogenize the mix perfectly</a:t>
            </a:r>
          </a:p>
          <a:p>
            <a:pPr lvl="1" eaLnBrk="1" hangingPunct="1"/>
            <a:endParaRPr lang="de-DE" altLang="de-DE" sz="1600" dirty="0"/>
          </a:p>
          <a:p>
            <a:pPr lvl="1" eaLnBrk="1" hangingPunct="1"/>
            <a:endParaRPr lang="de-DE" altLang="de-DE" dirty="0"/>
          </a:p>
          <a:p>
            <a:pPr lvl="1" eaLnBrk="1" hangingPunct="1"/>
            <a:endParaRPr lang="de-DE" altLang="de-DE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5871" r="2711"/>
          <a:stretch/>
        </p:blipFill>
        <p:spPr>
          <a:xfrm>
            <a:off x="4572000" y="792163"/>
            <a:ext cx="4572000" cy="43561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4992" r="14992"/>
          <a:stretch>
            <a:fillRect/>
          </a:stretch>
        </p:blipFill>
        <p:spPr>
          <a:xfrm>
            <a:off x="4572000" y="792163"/>
            <a:ext cx="4572000" cy="4356100"/>
          </a:xfrm>
        </p:spPr>
      </p:pic>
      <p:sp>
        <p:nvSpPr>
          <p:cNvPr id="2662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Optimized conveying of mix </a:t>
            </a:r>
          </a:p>
        </p:txBody>
      </p:sp>
      <p:sp>
        <p:nvSpPr>
          <p:cNvPr id="26628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320604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 dirty="0"/>
              <a:t>Perfect belt running</a:t>
            </a:r>
          </a:p>
          <a:p>
            <a:pPr eaLnBrk="1" hangingPunct="1"/>
            <a:endParaRPr lang="de-DE" altLang="de-DE" dirty="0"/>
          </a:p>
          <a:p>
            <a:pPr marL="268288" lvl="1" indent="-268288" eaLnBrk="1" hangingPunct="1"/>
            <a:r>
              <a:rPr lang="en-GB" dirty="0"/>
              <a:t>Improved belt guidance keeps the conveyor belt permanently centred </a:t>
            </a:r>
          </a:p>
          <a:p>
            <a:pPr marL="268288" lvl="1" indent="-268288" eaLnBrk="1" hangingPunct="1"/>
            <a:r>
              <a:rPr lang="en-GB" dirty="0"/>
              <a:t>Conveyor belt is centred even under difficult conditions of use such as transverse slopes </a:t>
            </a:r>
          </a:p>
          <a:p>
            <a:pPr marL="268288" lvl="1" indent="-268288" eaLnBrk="1" hangingPunct="1"/>
            <a:r>
              <a:rPr lang="en-GB" dirty="0"/>
              <a:t>Lateral buffer rollers stop the conveyor belt chafing on the frame </a:t>
            </a:r>
          </a:p>
          <a:p>
            <a:pPr marL="268288" lvl="1" indent="-268288" eaLnBrk="1" hangingPunct="1"/>
            <a:r>
              <a:rPr lang="en-GB" dirty="0"/>
              <a:t>No loss of material and reduced wear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9388" y="1044575"/>
            <a:ext cx="8785225" cy="2124075"/>
          </a:xfrm>
        </p:spPr>
        <p:txBody>
          <a:bodyPr/>
          <a:lstStyle/>
          <a:p>
            <a:pPr>
              <a:defRPr/>
            </a:pPr>
            <a:r>
              <a:rPr lang="en-GB"/>
              <a:t>Optimized belt heating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2685" r="16043" b="12431"/>
          <a:stretch/>
        </p:blipFill>
        <p:spPr>
          <a:xfrm>
            <a:off x="0" y="792163"/>
            <a:ext cx="4572000" cy="4356100"/>
          </a:xfrm>
        </p:spPr>
      </p:pic>
      <p:sp>
        <p:nvSpPr>
          <p:cNvPr id="2867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Optimized belt heating </a:t>
            </a:r>
          </a:p>
        </p:txBody>
      </p:sp>
      <p:sp>
        <p:nvSpPr>
          <p:cNvPr id="28676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787900" y="1044575"/>
            <a:ext cx="4176713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/>
              <a:t>New belt heating control</a:t>
            </a:r>
          </a:p>
          <a:p>
            <a:pPr eaLnBrk="1" hangingPunct="1"/>
            <a:endParaRPr lang="de-DE" altLang="de-DE"/>
          </a:p>
          <a:p>
            <a:pPr lvl="1" eaLnBrk="1" hangingPunct="1"/>
            <a:r>
              <a:rPr lang="en-GB"/>
              <a:t>Significantly reduces fuel consumption </a:t>
            </a:r>
          </a:p>
          <a:p>
            <a:pPr lvl="1" eaLnBrk="1" hangingPunct="1"/>
            <a:r>
              <a:rPr lang="en-GB"/>
              <a:t>Reliably maintains mix at the correct temperature </a:t>
            </a:r>
          </a:p>
          <a:p>
            <a:pPr lvl="1" eaLnBrk="1" hangingPunct="1"/>
            <a:r>
              <a:rPr lang="en-GB"/>
              <a:t>Reduces adherence of mix to the conveyor belt </a:t>
            </a:r>
          </a:p>
          <a:p>
            <a:pPr lvl="1" eaLnBrk="1" hangingPunct="1"/>
            <a:r>
              <a:rPr lang="en-GB"/>
              <a:t>Allows the handling of critical mixes such as low-temperature asphalt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9388" y="1044575"/>
            <a:ext cx="8785225" cy="2124075"/>
          </a:xfrm>
        </p:spPr>
        <p:txBody>
          <a:bodyPr/>
          <a:lstStyle/>
          <a:p>
            <a:pPr>
              <a:defRPr/>
            </a:pPr>
            <a:r>
              <a:rPr lang="en-GB" dirty="0"/>
              <a:t>ErgoPlus 3 operating concept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ErgoPlus 3 operating concept</a:t>
            </a:r>
          </a:p>
        </p:txBody>
      </p:sp>
      <p:sp>
        <p:nvSpPr>
          <p:cNvPr id="30723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4787900" y="1044575"/>
            <a:ext cx="4176713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 dirty="0"/>
              <a:t>Convenient, ergonomic, safe and simple</a:t>
            </a:r>
          </a:p>
          <a:p>
            <a:pPr eaLnBrk="1" hangingPunct="1"/>
            <a:endParaRPr lang="de-DE" altLang="de-DE" dirty="0"/>
          </a:p>
          <a:p>
            <a:pPr lvl="1" eaLnBrk="1" hangingPunct="1"/>
            <a:r>
              <a:rPr lang="en-GB" dirty="0"/>
              <a:t>ErgoPlus 3 makes humans the focus </a:t>
            </a:r>
          </a:p>
          <a:p>
            <a:pPr lvl="1" eaLnBrk="1" hangingPunct="1"/>
            <a:r>
              <a:rPr lang="en-GB" dirty="0"/>
              <a:t>Machine simple and intuitive to operate </a:t>
            </a:r>
          </a:p>
          <a:p>
            <a:pPr lvl="1" eaLnBrk="1" hangingPunct="1"/>
            <a:r>
              <a:rPr lang="en-GB" dirty="0"/>
              <a:t>Ergonomic and safe workplace for the operator </a:t>
            </a:r>
          </a:p>
          <a:p>
            <a:pPr lvl="1" eaLnBrk="1" hangingPunct="1"/>
            <a:r>
              <a:rPr lang="en-GB" dirty="0"/>
              <a:t>Full control of machine and project  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7543" t="6042" r="24922" b="35791"/>
          <a:stretch/>
        </p:blipFill>
        <p:spPr>
          <a:xfrm>
            <a:off x="0" y="792163"/>
            <a:ext cx="4572000" cy="43561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MT 3000-3(i) Standard and Offset</a:t>
            </a:r>
          </a:p>
        </p:txBody>
      </p:sp>
      <p:pic>
        <p:nvPicPr>
          <p:cNvPr id="5" name="Bildplatzhalt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930" r="2837"/>
          <a:stretch/>
        </p:blipFill>
        <p:spPr>
          <a:xfrm>
            <a:off x="1692275" y="792163"/>
            <a:ext cx="7451725" cy="4356100"/>
          </a:xfrm>
        </p:spPr>
      </p:pic>
      <p:sp>
        <p:nvSpPr>
          <p:cNvPr id="12292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176712" cy="3706813"/>
          </a:xfrm>
          <a:solidFill>
            <a:schemeClr val="bg1">
              <a:alpha val="79999"/>
            </a:schemeClr>
          </a:solidFill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 dirty="0"/>
              <a:t>Two machines - one concept</a:t>
            </a:r>
          </a:p>
          <a:p>
            <a:pPr lvl="1" eaLnBrk="1" hangingPunct="1"/>
            <a:endParaRPr lang="de-DE" altLang="de-DE" dirty="0"/>
          </a:p>
          <a:p>
            <a:pPr lvl="1" eaLnBrk="1" hangingPunct="1"/>
            <a:r>
              <a:rPr lang="en-GB" dirty="0"/>
              <a:t>MT 3000-3(</a:t>
            </a:r>
            <a:r>
              <a:rPr lang="en-GB" dirty="0" err="1"/>
              <a:t>i</a:t>
            </a:r>
            <a:r>
              <a:rPr lang="en-GB" dirty="0"/>
              <a:t>) Standard</a:t>
            </a:r>
            <a:br>
              <a:rPr lang="en-GB" dirty="0"/>
            </a:br>
            <a:r>
              <a:rPr lang="en-GB" dirty="0"/>
              <a:t>material feeder with short, rigid conveyor</a:t>
            </a:r>
          </a:p>
          <a:p>
            <a:pPr lvl="1" eaLnBrk="1" hangingPunct="1"/>
            <a:endParaRPr lang="de-DE" altLang="de-DE" dirty="0"/>
          </a:p>
          <a:p>
            <a:pPr lvl="1" eaLnBrk="1" hangingPunct="1"/>
            <a:r>
              <a:rPr lang="en-GB" dirty="0"/>
              <a:t>MT 3000-3(</a:t>
            </a:r>
            <a:r>
              <a:rPr lang="en-GB" dirty="0" err="1"/>
              <a:t>i</a:t>
            </a:r>
            <a:r>
              <a:rPr lang="en-GB" dirty="0"/>
              <a:t>) Offset</a:t>
            </a:r>
            <a:br>
              <a:rPr lang="en-GB" dirty="0"/>
            </a:br>
            <a:r>
              <a:rPr lang="en-GB" dirty="0"/>
              <a:t>material feeder with long, pivoting conveyor</a:t>
            </a:r>
          </a:p>
          <a:p>
            <a:endParaRPr lang="de-DE" altLang="de-DE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5015" r="15015"/>
          <a:stretch>
            <a:fillRect/>
          </a:stretch>
        </p:blipFill>
        <p:spPr>
          <a:xfrm>
            <a:off x="0" y="792163"/>
            <a:ext cx="4572000" cy="4356100"/>
          </a:xfrm>
        </p:spPr>
      </p:pic>
      <p:sp>
        <p:nvSpPr>
          <p:cNvPr id="3174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ErgoPlus 3 operator’s platform </a:t>
            </a:r>
          </a:p>
        </p:txBody>
      </p:sp>
      <p:sp>
        <p:nvSpPr>
          <p:cNvPr id="31748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4787900" y="1044575"/>
            <a:ext cx="4176713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/>
              <a:t>Convenient, clear and comfortable </a:t>
            </a:r>
          </a:p>
          <a:p>
            <a:endParaRPr lang="de-DE" altLang="de-DE"/>
          </a:p>
          <a:p>
            <a:pPr lvl="1" eaLnBrk="1" hangingPunct="1"/>
            <a:r>
              <a:rPr lang="en-GB"/>
              <a:t>Good all-round visibility </a:t>
            </a:r>
          </a:p>
          <a:p>
            <a:pPr lvl="1" eaLnBrk="1" hangingPunct="1"/>
            <a:r>
              <a:rPr lang="en-GB"/>
              <a:t>Plenty of stowage space </a:t>
            </a:r>
          </a:p>
          <a:p>
            <a:pPr lvl="1" eaLnBrk="1" hangingPunct="1"/>
            <a:r>
              <a:rPr lang="en-GB"/>
              <a:t>No edges to trip over </a:t>
            </a:r>
          </a:p>
          <a:p>
            <a:pPr lvl="1" eaLnBrk="1" hangingPunct="1"/>
            <a:r>
              <a:rPr lang="en-GB"/>
              <a:t>Protection from wind and rain </a:t>
            </a:r>
          </a:p>
          <a:p>
            <a:pPr lvl="1" eaLnBrk="1" hangingPunct="1"/>
            <a:r>
              <a:rPr lang="en-GB"/>
              <a:t>Swivelling operator’s seat </a:t>
            </a:r>
          </a:p>
          <a:p>
            <a:pPr lvl="1" eaLnBrk="1" hangingPunct="1"/>
            <a:r>
              <a:rPr lang="en-GB"/>
              <a:t>Weather protection on the sides for greater comfort during operation </a:t>
            </a:r>
          </a:p>
          <a:p>
            <a:pPr lvl="1" eaLnBrk="1" hangingPunct="1"/>
            <a:endParaRPr lang="de-DE" altLang="de-DE"/>
          </a:p>
          <a:p>
            <a:endParaRPr lang="de-DE" altLang="de-D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ErgoPlus 3 operator’s console  </a:t>
            </a:r>
          </a:p>
        </p:txBody>
      </p:sp>
      <p:sp>
        <p:nvSpPr>
          <p:cNvPr id="32771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4787900" y="1044575"/>
            <a:ext cx="4176713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 dirty="0"/>
              <a:t>Logical, practical and intuitive</a:t>
            </a:r>
          </a:p>
          <a:p>
            <a:pPr eaLnBrk="1" hangingPunct="1"/>
            <a:endParaRPr lang="de-DE" altLang="de-DE" dirty="0"/>
          </a:p>
          <a:p>
            <a:pPr lvl="1" eaLnBrk="1" hangingPunct="1"/>
            <a:r>
              <a:rPr lang="en-GB" dirty="0"/>
              <a:t>Functions in logical groups</a:t>
            </a:r>
          </a:p>
          <a:p>
            <a:pPr lvl="1" eaLnBrk="1" hangingPunct="1"/>
            <a:r>
              <a:rPr lang="en-GB" dirty="0"/>
              <a:t>Touch and Work functions are executed directly without repeat confirmation</a:t>
            </a:r>
          </a:p>
          <a:p>
            <a:pPr lvl="1" eaLnBrk="1" hangingPunct="1"/>
            <a:r>
              <a:rPr lang="en-GB" dirty="0"/>
              <a:t>Automatic background lighting </a:t>
            </a:r>
          </a:p>
          <a:p>
            <a:pPr lvl="1" eaLnBrk="1" hangingPunct="1"/>
            <a:r>
              <a:rPr lang="en-GB" dirty="0"/>
              <a:t>Based on the ErgoPlus 3 operating system for pavers </a:t>
            </a:r>
          </a:p>
          <a:p>
            <a:pPr lvl="1" eaLnBrk="1" hangingPunct="1"/>
            <a:endParaRPr lang="de-DE" altLang="de-DE" dirty="0"/>
          </a:p>
          <a:p>
            <a:endParaRPr lang="de-DE" altLang="de-DE" dirty="0"/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7208" r="23753"/>
          <a:stretch/>
        </p:blipFill>
        <p:spPr>
          <a:xfrm>
            <a:off x="0" y="792163"/>
            <a:ext cx="4572000" cy="43561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2"/>
          <p:cNvSpPr>
            <a:spLocks noGrp="1"/>
          </p:cNvSpPr>
          <p:nvPr>
            <p:ph type="title"/>
          </p:nvPr>
        </p:nvSpPr>
        <p:spPr>
          <a:xfrm>
            <a:off x="179388" y="0"/>
            <a:ext cx="6624860" cy="684213"/>
          </a:xfrm>
        </p:spPr>
        <p:txBody>
          <a:bodyPr/>
          <a:lstStyle/>
          <a:p>
            <a:r>
              <a:rPr lang="en-GB" dirty="0"/>
              <a:t>ErgoPlus 3 operator’s console – display </a:t>
            </a:r>
          </a:p>
        </p:txBody>
      </p:sp>
      <p:sp>
        <p:nvSpPr>
          <p:cNvPr id="34819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4787900" y="1044575"/>
            <a:ext cx="4176713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/>
          </a:p>
          <a:p>
            <a:pPr lvl="1" eaLnBrk="1" hangingPunct="1"/>
            <a:r>
              <a:rPr lang="en-GB" dirty="0"/>
              <a:t>Simple menu structure </a:t>
            </a:r>
          </a:p>
          <a:p>
            <a:pPr lvl="1" eaLnBrk="1" hangingPunct="1"/>
            <a:r>
              <a:rPr lang="en-GB" dirty="0"/>
              <a:t>Optimized operating logic prevents faulty operation </a:t>
            </a:r>
          </a:p>
          <a:p>
            <a:pPr lvl="1" eaLnBrk="1" hangingPunct="1"/>
            <a:r>
              <a:rPr lang="en-GB" dirty="0"/>
              <a:t>Various process situations displayed </a:t>
            </a:r>
          </a:p>
          <a:p>
            <a:pPr lvl="1" eaLnBrk="1" hangingPunct="1"/>
            <a:r>
              <a:rPr lang="en-GB" dirty="0"/>
              <a:t>New, logical arrangement of symbols </a:t>
            </a:r>
          </a:p>
          <a:p>
            <a:pPr lvl="1" eaLnBrk="1" hangingPunct="1"/>
            <a:r>
              <a:rPr lang="en-GB" dirty="0"/>
              <a:t>Reduced settings </a:t>
            </a:r>
          </a:p>
          <a:p>
            <a:pPr lvl="1" eaLnBrk="1" hangingPunct="1"/>
            <a:endParaRPr lang="de-DE" altLang="de-DE" dirty="0"/>
          </a:p>
          <a:p>
            <a:endParaRPr lang="de-DE" altLang="de-DE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5271" t="3824" r="17895" b="656"/>
          <a:stretch/>
        </p:blipFill>
        <p:spPr>
          <a:xfrm>
            <a:off x="0" y="792163"/>
            <a:ext cx="4572000" cy="43561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ErgoPlus 3 – joystick for Offset</a:t>
            </a:r>
          </a:p>
        </p:txBody>
      </p:sp>
      <p:sp>
        <p:nvSpPr>
          <p:cNvPr id="23555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4787900" y="1044575"/>
            <a:ext cx="4392612" cy="40989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b="1" dirty="0"/>
              <a:t>Simple operation of the pivoting conveyor</a:t>
            </a:r>
            <a:endParaRPr lang="en-GB" dirty="0"/>
          </a:p>
          <a:p>
            <a:pPr lvl="1" eaLnBrk="1" hangingPunct="1">
              <a:defRPr/>
            </a:pPr>
            <a:r>
              <a:rPr lang="en-GB" dirty="0"/>
              <a:t>Raise/lower conveyor </a:t>
            </a:r>
          </a:p>
          <a:p>
            <a:pPr lvl="1" eaLnBrk="1" hangingPunct="1">
              <a:defRPr/>
            </a:pPr>
            <a:r>
              <a:rPr lang="en-GB" dirty="0"/>
              <a:t>Rotate conveyor </a:t>
            </a:r>
          </a:p>
          <a:p>
            <a:pPr lvl="1" eaLnBrk="1" hangingPunct="1">
              <a:defRPr/>
            </a:pPr>
            <a:r>
              <a:rPr lang="en-GB" dirty="0"/>
              <a:t>Speed of conveying process </a:t>
            </a:r>
          </a:p>
          <a:p>
            <a:pPr lvl="1" eaLnBrk="1" hangingPunct="1">
              <a:defRPr/>
            </a:pPr>
            <a:r>
              <a:rPr lang="en-GB" dirty="0"/>
              <a:t>Conveying process, automatic mode </a:t>
            </a:r>
          </a:p>
          <a:p>
            <a:pPr lvl="1" eaLnBrk="1" hangingPunct="1">
              <a:defRPr/>
            </a:pPr>
            <a:r>
              <a:rPr lang="en-GB" dirty="0"/>
              <a:t>Conveying process, manual mode</a:t>
            </a:r>
          </a:p>
          <a:p>
            <a:pPr lvl="1" eaLnBrk="1" hangingPunct="1">
              <a:defRPr/>
            </a:pPr>
            <a:r>
              <a:rPr lang="en-GB" dirty="0"/>
              <a:t>Second joystick available as an option </a:t>
            </a:r>
          </a:p>
          <a:p>
            <a:pPr lvl="1" eaLnBrk="1" hangingPunct="1">
              <a:defRPr/>
            </a:pPr>
            <a:r>
              <a:rPr lang="en-GB" dirty="0"/>
              <a:t>Can simply be detached and stowed</a:t>
            </a:r>
            <a:br>
              <a:rPr lang="en-GB" dirty="0"/>
            </a:br>
            <a:endParaRPr lang="de-DE" altLang="de-DE" dirty="0"/>
          </a:p>
          <a:p>
            <a:pPr lvl="1" eaLnBrk="1" hangingPunct="1">
              <a:defRPr/>
            </a:pP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3701" r="6329"/>
          <a:stretch/>
        </p:blipFill>
        <p:spPr>
          <a:xfrm>
            <a:off x="0" y="792163"/>
            <a:ext cx="4572000" cy="43561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9388" y="1044575"/>
            <a:ext cx="8785225" cy="2124075"/>
          </a:xfrm>
        </p:spPr>
        <p:txBody>
          <a:bodyPr/>
          <a:lstStyle/>
          <a:p>
            <a:pPr>
              <a:defRPr/>
            </a:pPr>
            <a:r>
              <a:rPr lang="en-GB" dirty="0"/>
              <a:t>AutoSet Plus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AutoSet Plus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179388" y="1044575"/>
            <a:ext cx="4176712" cy="3706813"/>
          </a:xfrm>
        </p:spPr>
        <p:txBody>
          <a:bodyPr/>
          <a:lstStyle/>
          <a:p>
            <a:pPr eaLnBrk="1" hangingPunct="1">
              <a:defRPr/>
            </a:pPr>
            <a:r>
              <a:rPr lang="en-GB" b="1"/>
              <a:t>Repositioning functions</a:t>
            </a:r>
          </a:p>
          <a:p>
            <a:pPr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r>
              <a:rPr lang="en-GB"/>
              <a:t>For job sites involving frequent repositioning and for transport </a:t>
            </a:r>
          </a:p>
          <a:p>
            <a:pPr lvl="1"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endParaRPr lang="de-DE" altLang="de-DE" dirty="0"/>
          </a:p>
          <a:p>
            <a:pPr marL="0" lvl="1" indent="0" eaLnBrk="1" hangingPunct="1">
              <a:buFontTx/>
              <a:buNone/>
              <a:defRPr/>
            </a:pPr>
            <a:r>
              <a:rPr lang="en-GB" b="1"/>
              <a:t>Conveying programs</a:t>
            </a:r>
          </a:p>
          <a:p>
            <a:pPr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r>
              <a:rPr lang="en-GB"/>
              <a:t>Conveying programs which are predefined and can be saved individually </a:t>
            </a:r>
          </a:p>
          <a:p>
            <a:pPr lvl="1" eaLnBrk="1" hangingPunct="1">
              <a:defRPr/>
            </a:pPr>
            <a:endParaRPr lang="de-DE" dirty="0"/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272" r="15774"/>
          <a:stretch/>
        </p:blipFill>
        <p:spPr>
          <a:xfrm>
            <a:off x="4572000" y="792163"/>
            <a:ext cx="4572000" cy="43561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AutoSet Plus - repositioning functions</a:t>
            </a:r>
          </a:p>
        </p:txBody>
      </p:sp>
      <p:sp>
        <p:nvSpPr>
          <p:cNvPr id="3993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987574"/>
            <a:ext cx="4176712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 dirty="0"/>
              <a:t>Can be repositioned quickly and easily </a:t>
            </a:r>
          </a:p>
          <a:p>
            <a:pPr eaLnBrk="1" hangingPunct="1"/>
            <a:endParaRPr lang="de-DE" altLang="de-DE" dirty="0"/>
          </a:p>
          <a:p>
            <a:pPr lvl="1" eaLnBrk="1" hangingPunct="1"/>
            <a:r>
              <a:rPr lang="en-GB" dirty="0"/>
              <a:t>In repositioning or transport position at the touch of a button: </a:t>
            </a:r>
            <a:r>
              <a:rPr lang="en-GB" dirty="0">
                <a:solidFill>
                  <a:srgbClr val="41535D"/>
                </a:solidFill>
              </a:rPr>
              <a:t> </a:t>
            </a:r>
          </a:p>
          <a:p>
            <a:pPr lvl="2" eaLnBrk="1" hangingPunct="1"/>
            <a:r>
              <a:rPr lang="en-GB" dirty="0"/>
              <a:t>deflector </a:t>
            </a:r>
          </a:p>
          <a:p>
            <a:pPr lvl="2" eaLnBrk="1" hangingPunct="1"/>
            <a:r>
              <a:rPr lang="en-GB" dirty="0"/>
              <a:t>pivoting conveyor boom </a:t>
            </a:r>
          </a:p>
          <a:p>
            <a:pPr lvl="2" eaLnBrk="1" hangingPunct="1"/>
            <a:r>
              <a:rPr lang="en-GB" dirty="0"/>
              <a:t>material hopper</a:t>
            </a:r>
          </a:p>
          <a:p>
            <a:pPr lvl="2" eaLnBrk="1" hangingPunct="1"/>
            <a:r>
              <a:rPr lang="en-GB" dirty="0"/>
              <a:t>hopper side </a:t>
            </a:r>
          </a:p>
          <a:p>
            <a:pPr lvl="1" eaLnBrk="1" hangingPunct="1"/>
            <a:r>
              <a:rPr lang="en-GB" dirty="0"/>
              <a:t>Everything returned to the saved operating position at the touch of a button </a:t>
            </a:r>
          </a:p>
        </p:txBody>
      </p:sp>
      <p:pic>
        <p:nvPicPr>
          <p:cNvPr id="9" name="Bildplatzhalt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44741" t="28639" r="16345" b="5448"/>
          <a:stretch/>
        </p:blipFill>
        <p:spPr>
          <a:xfrm>
            <a:off x="4572000" y="792163"/>
            <a:ext cx="4572000" cy="43561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AutoSet Plus - conveying programs</a:t>
            </a:r>
          </a:p>
        </p:txBody>
      </p:sp>
      <p:sp>
        <p:nvSpPr>
          <p:cNvPr id="40963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248150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b="1"/>
              <a:t>Save simply and intuitively</a:t>
            </a:r>
          </a:p>
          <a:p>
            <a:pPr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r>
              <a:rPr lang="en-GB"/>
              <a:t>Predefined programs for low, moderate and high conveying capacity </a:t>
            </a:r>
          </a:p>
          <a:p>
            <a:pPr lvl="1" eaLnBrk="1" hangingPunct="1">
              <a:defRPr/>
            </a:pPr>
            <a:r>
              <a:rPr lang="en-GB"/>
              <a:t>Conveying programs can be saved individually </a:t>
            </a:r>
          </a:p>
          <a:p>
            <a:pPr marL="360000" lvl="1" indent="-360000" eaLnBrk="1" fontAlgn="auto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en-GB"/>
              <a:t>Saved parameters: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en-GB"/>
              <a:t>settings for conveyors and augers 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en-GB"/>
              <a:t>belt heating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en-GB"/>
              <a:t>distance from paver</a:t>
            </a:r>
          </a:p>
        </p:txBody>
      </p:sp>
      <p:pic>
        <p:nvPicPr>
          <p:cNvPr id="40964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-35716" r="1588" b="-21098"/>
          <a:stretch>
            <a:fillRect/>
          </a:stretch>
        </p:blipFill>
        <p:spPr bwMode="auto">
          <a:xfrm>
            <a:off x="4572000" y="787400"/>
            <a:ext cx="4572000" cy="435610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9388" y="1044575"/>
            <a:ext cx="8785225" cy="2124075"/>
          </a:xfrm>
        </p:spPr>
        <p:txBody>
          <a:bodyPr/>
          <a:lstStyle/>
          <a:p>
            <a:pPr>
              <a:defRPr/>
            </a:pPr>
            <a:r>
              <a:rPr lang="en-GB" dirty="0"/>
              <a:t>PaveDock Assistant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171" r="22859"/>
          <a:stretch/>
        </p:blipFill>
        <p:spPr>
          <a:xfrm>
            <a:off x="0" y="792163"/>
            <a:ext cx="4572000" cy="4356100"/>
          </a:xfrm>
        </p:spPr>
      </p:pic>
      <p:sp>
        <p:nvSpPr>
          <p:cNvPr id="43011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PaveDock Assistant</a:t>
            </a:r>
          </a:p>
        </p:txBody>
      </p:sp>
      <p:sp>
        <p:nvSpPr>
          <p:cNvPr id="43012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787900" y="1044575"/>
            <a:ext cx="4176713" cy="39036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/>
              <a:t>Straightforward communication between material feeder operator and truck </a:t>
            </a:r>
          </a:p>
          <a:p>
            <a:endParaRPr lang="de-DE" altLang="de-DE" b="1"/>
          </a:p>
          <a:p>
            <a:pPr lvl="1" eaLnBrk="1" hangingPunct="1"/>
            <a:r>
              <a:rPr lang="en-GB"/>
              <a:t>Two signal lights tell the truck driver:  </a:t>
            </a:r>
          </a:p>
          <a:p>
            <a:pPr lvl="2" eaLnBrk="1" hangingPunct="1"/>
            <a:r>
              <a:rPr lang="en-GB"/>
              <a:t>to drive off </a:t>
            </a:r>
          </a:p>
          <a:p>
            <a:pPr lvl="2" eaLnBrk="1" hangingPunct="1"/>
            <a:r>
              <a:rPr lang="en-GB"/>
              <a:t>to stop </a:t>
            </a:r>
          </a:p>
          <a:p>
            <a:pPr lvl="2" eaLnBrk="1" hangingPunct="1"/>
            <a:r>
              <a:rPr lang="en-GB"/>
              <a:t>to dump mix </a:t>
            </a:r>
          </a:p>
          <a:p>
            <a:pPr lvl="1" eaLnBrk="1" hangingPunct="1"/>
            <a:r>
              <a:rPr lang="en-GB"/>
              <a:t>Makes material transfer safe, loss-free and efficient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ildplatzhalter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t="-24597" r="6827" b="-14258"/>
          <a:stretch>
            <a:fillRect/>
          </a:stretch>
        </p:blipFill>
        <p:spPr bwMode="auto">
          <a:xfrm>
            <a:off x="0" y="792163"/>
            <a:ext cx="4572000" cy="4356100"/>
          </a:xfrm>
          <a:noFill/>
        </p:spPr>
      </p:pic>
      <p:sp>
        <p:nvSpPr>
          <p:cNvPr id="1331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MT 3000-3(i) Standard</a:t>
            </a:r>
          </a:p>
        </p:txBody>
      </p:sp>
      <p:sp>
        <p:nvSpPr>
          <p:cNvPr id="13316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4787900" y="1044575"/>
            <a:ext cx="4176713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de-DE" altLang="de-DE" b="1" dirty="0"/>
          </a:p>
          <a:p>
            <a:pPr marL="360000" lvl="1" indent="-360000" eaLnBrk="1" fontAlgn="auto" hangingPunct="1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en-GB"/>
              <a:t>Classic material feed process for large quantities of mix </a:t>
            </a:r>
          </a:p>
          <a:p>
            <a:pPr marL="360000" lvl="1" indent="-360000" eaLnBrk="1" fontAlgn="auto" hangingPunct="1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en-GB"/>
              <a:t>Uninterrupted supply of mix </a:t>
            </a:r>
          </a:p>
          <a:p>
            <a:pPr marL="360000" lvl="1" indent="-360000" eaLnBrk="1" fontAlgn="auto" hangingPunct="1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en-GB"/>
              <a:t>Paving process without pauses </a:t>
            </a:r>
          </a:p>
          <a:p>
            <a:pPr marL="360000" lvl="1" indent="-360000" eaLnBrk="1" fontAlgn="auto" hangingPunct="1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en-GB"/>
              <a:t>For large road construction projects </a:t>
            </a:r>
            <a:r>
              <a:rPr lang="en-GB">
                <a:solidFill>
                  <a:srgbClr val="41535D"/>
                </a:solidFill>
              </a:rPr>
              <a:t>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4"/>
              </a:buBlip>
              <a:defRPr/>
            </a:pPr>
            <a:r>
              <a:rPr lang="en-GB"/>
              <a:t>Rehabilitation of major roads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4"/>
              </a:buBlip>
              <a:defRPr/>
            </a:pPr>
            <a:r>
              <a:rPr lang="en-GB"/>
              <a:t>Paving large widths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4"/>
              </a:buBlip>
              <a:defRPr/>
            </a:pPr>
            <a:r>
              <a:rPr lang="en-GB"/>
              <a:t>Large layer thicknesses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4"/>
              </a:buBlip>
              <a:defRPr/>
            </a:pPr>
            <a:endParaRPr lang="de-DE" altLang="de-DE" dirty="0"/>
          </a:p>
          <a:p>
            <a:pPr lvl="1"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endParaRPr lang="de-DE" altLang="de-DE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66" name="Bildplatzhalter 34865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3392" r="3392"/>
          <a:stretch>
            <a:fillRect/>
          </a:stretch>
        </p:blipFill>
        <p:spPr>
          <a:xfrm>
            <a:off x="6132513" y="792163"/>
            <a:ext cx="3009900" cy="2152650"/>
          </a:xfrm>
        </p:spPr>
      </p:pic>
      <p:sp>
        <p:nvSpPr>
          <p:cNvPr id="45059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PaveDock Assistant – signal lights</a:t>
            </a: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3392" r="3392"/>
          <a:stretch>
            <a:fillRect/>
          </a:stretch>
        </p:blipFill>
        <p:spPr>
          <a:xfrm>
            <a:off x="0" y="792163"/>
            <a:ext cx="3009900" cy="2152650"/>
          </a:xfrm>
        </p:spPr>
      </p:pic>
      <p:pic>
        <p:nvPicPr>
          <p:cNvPr id="10" name="Bildplatzhalter 9"/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3392" r="3392"/>
          <a:stretch>
            <a:fillRect/>
          </a:stretch>
        </p:blipFill>
        <p:spPr>
          <a:xfrm>
            <a:off x="3065463" y="792163"/>
            <a:ext cx="3009900" cy="2152650"/>
          </a:xfrm>
        </p:spPr>
      </p:pic>
      <p:sp>
        <p:nvSpPr>
          <p:cNvPr id="34858" name="Rechteck 34857"/>
          <p:cNvSpPr/>
          <p:nvPr/>
        </p:nvSpPr>
        <p:spPr>
          <a:xfrm>
            <a:off x="0" y="2643188"/>
            <a:ext cx="3009900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Dock</a:t>
            </a:r>
          </a:p>
        </p:txBody>
      </p:sp>
      <p:sp>
        <p:nvSpPr>
          <p:cNvPr id="75" name="Rechteck 74"/>
          <p:cNvSpPr/>
          <p:nvPr/>
        </p:nvSpPr>
        <p:spPr>
          <a:xfrm>
            <a:off x="3065463" y="2643188"/>
            <a:ext cx="3009900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Stop</a:t>
            </a:r>
          </a:p>
        </p:txBody>
      </p:sp>
      <p:sp>
        <p:nvSpPr>
          <p:cNvPr id="76" name="Rechteck 75"/>
          <p:cNvSpPr/>
          <p:nvPr/>
        </p:nvSpPr>
        <p:spPr>
          <a:xfrm>
            <a:off x="6132513" y="2643188"/>
            <a:ext cx="3009900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Raise dump box</a:t>
            </a:r>
          </a:p>
        </p:txBody>
      </p:sp>
      <p:pic>
        <p:nvPicPr>
          <p:cNvPr id="34868" name="Bildplatzhalter 34867"/>
          <p:cNvPicPr>
            <a:picLocks noGrp="1" noChangeAspect="1"/>
          </p:cNvPicPr>
          <p:nvPr>
            <p:ph type="pic" sz="quarter" idx="24"/>
          </p:nvPr>
        </p:nvPicPr>
        <p:blipFill>
          <a:blip r:embed="rId5"/>
          <a:srcRect l="3392" r="3392"/>
          <a:stretch>
            <a:fillRect/>
          </a:stretch>
        </p:blipFill>
        <p:spPr>
          <a:xfrm>
            <a:off x="0" y="2998788"/>
            <a:ext cx="3009900" cy="2152650"/>
          </a:xfrm>
        </p:spPr>
      </p:pic>
      <p:sp>
        <p:nvSpPr>
          <p:cNvPr id="77" name="Rechteck 76"/>
          <p:cNvSpPr/>
          <p:nvPr/>
        </p:nvSpPr>
        <p:spPr>
          <a:xfrm>
            <a:off x="0" y="4849813"/>
            <a:ext cx="3009900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Lower dump box</a:t>
            </a:r>
          </a:p>
        </p:txBody>
      </p:sp>
      <p:pic>
        <p:nvPicPr>
          <p:cNvPr id="34870" name="Bildplatzhalter 34869"/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 l="3392" r="3392"/>
          <a:stretch>
            <a:fillRect/>
          </a:stretch>
        </p:blipFill>
        <p:spPr>
          <a:xfrm>
            <a:off x="3065463" y="2998788"/>
            <a:ext cx="3009900" cy="2152650"/>
          </a:xfrm>
        </p:spPr>
      </p:pic>
      <p:sp>
        <p:nvSpPr>
          <p:cNvPr id="78" name="Rechteck 77"/>
          <p:cNvSpPr/>
          <p:nvPr/>
        </p:nvSpPr>
        <p:spPr>
          <a:xfrm>
            <a:off x="3065463" y="4849813"/>
            <a:ext cx="3009900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Drive off</a:t>
            </a:r>
          </a:p>
        </p:txBody>
      </p:sp>
      <p:pic>
        <p:nvPicPr>
          <p:cNvPr id="34873" name="Bildplatzhalter 34872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7"/>
          <a:srcRect l="21764" t="6104" r="20187" b="31622"/>
          <a:stretch/>
        </p:blipFill>
        <p:spPr>
          <a:xfrm>
            <a:off x="6132513" y="2998788"/>
            <a:ext cx="3009900" cy="2152650"/>
          </a:xfrm>
        </p:spPr>
      </p:pic>
      <p:sp>
        <p:nvSpPr>
          <p:cNvPr id="79" name="Rechteck 78"/>
          <p:cNvSpPr/>
          <p:nvPr/>
        </p:nvSpPr>
        <p:spPr>
          <a:xfrm>
            <a:off x="6132513" y="4849813"/>
            <a:ext cx="3009900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Material feeder moving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1"/>
          <p:cNvSpPr>
            <a:spLocks noGrp="1"/>
          </p:cNvSpPr>
          <p:nvPr>
            <p:ph type="title"/>
          </p:nvPr>
        </p:nvSpPr>
        <p:spPr>
          <a:xfrm>
            <a:off x="179388" y="0"/>
            <a:ext cx="6480175" cy="684213"/>
          </a:xfrm>
        </p:spPr>
        <p:txBody>
          <a:bodyPr/>
          <a:lstStyle/>
          <a:p>
            <a:r>
              <a:rPr lang="en-GB" dirty="0"/>
              <a:t>PaveDock Assistant – signal lights</a:t>
            </a:r>
          </a:p>
        </p:txBody>
      </p:sp>
      <p:sp>
        <p:nvSpPr>
          <p:cNvPr id="46083" name="Textplatzhalter 13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5832475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 dirty="0"/>
              <a:t>Material feed for the InLine Pave process</a:t>
            </a:r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en-GB" dirty="0"/>
              <a:t>With Inline Pave mode activated, a symbol for the corresponding material is displayed as a function of the distance selected. </a:t>
            </a:r>
          </a:p>
          <a:p>
            <a:pPr eaLnBrk="1" hangingPunct="1"/>
            <a:endParaRPr lang="de-DE" altLang="de-DE" dirty="0"/>
          </a:p>
          <a:p>
            <a:pPr lvl="1" eaLnBrk="1" hangingPunct="1"/>
            <a:r>
              <a:rPr lang="en-GB" dirty="0"/>
              <a:t>Feeding surface course material – </a:t>
            </a:r>
            <a:br>
              <a:rPr lang="en-GB" dirty="0"/>
            </a:br>
            <a:r>
              <a:rPr lang="en-GB" dirty="0"/>
              <a:t>short distance control set </a:t>
            </a:r>
          </a:p>
          <a:p>
            <a:pPr lvl="1" eaLnBrk="1" hangingPunct="1"/>
            <a:r>
              <a:rPr lang="en-GB" dirty="0"/>
              <a:t>Feeding binder material –</a:t>
            </a:r>
            <a:br>
              <a:rPr lang="en-GB" dirty="0"/>
            </a:br>
            <a:r>
              <a:rPr lang="en-GB" dirty="0"/>
              <a:t>long distance control set </a:t>
            </a:r>
          </a:p>
          <a:p>
            <a:pPr lvl="1" eaLnBrk="1" hangingPunct="1"/>
            <a:endParaRPr lang="de-DE" altLang="de-DE" dirty="0"/>
          </a:p>
          <a:p>
            <a:pPr lvl="1" eaLnBrk="1" hangingPunct="1"/>
            <a:endParaRPr lang="de-DE" altLang="de-DE" dirty="0"/>
          </a:p>
        </p:txBody>
      </p:sp>
      <p:pic>
        <p:nvPicPr>
          <p:cNvPr id="46084" name="Grafik 9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8034" r="15939" b="18823"/>
          <a:stretch>
            <a:fillRect/>
          </a:stretch>
        </p:blipFill>
        <p:spPr bwMode="auto">
          <a:xfrm>
            <a:off x="6132513" y="792163"/>
            <a:ext cx="3009900" cy="2152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6132513" y="2643188"/>
            <a:ext cx="3009900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Feed surface course material</a:t>
            </a:r>
          </a:p>
        </p:txBody>
      </p:sp>
      <p:pic>
        <p:nvPicPr>
          <p:cNvPr id="46086" name="Grafik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4855" r="15242" b="19975"/>
          <a:stretch>
            <a:fillRect/>
          </a:stretch>
        </p:blipFill>
        <p:spPr bwMode="auto">
          <a:xfrm>
            <a:off x="6132513" y="2998788"/>
            <a:ext cx="3009900" cy="2152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>
          <a:xfrm>
            <a:off x="6132513" y="4849813"/>
            <a:ext cx="3009900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Feed binder material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9388" y="1044575"/>
            <a:ext cx="8785225" cy="2124075"/>
          </a:xfrm>
        </p:spPr>
        <p:txBody>
          <a:bodyPr/>
          <a:lstStyle/>
          <a:p>
            <a:pPr>
              <a:defRPr/>
            </a:pPr>
            <a:r>
              <a:rPr lang="en-GB"/>
              <a:t>New maintenance</a:t>
            </a:r>
            <a:br>
              <a:rPr lang="en-GB"/>
            </a:br>
            <a:r>
              <a:rPr lang="en-GB"/>
              <a:t>and service concept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4"/>
          <p:cNvSpPr>
            <a:spLocks noGrp="1"/>
          </p:cNvSpPr>
          <p:nvPr>
            <p:ph type="title"/>
          </p:nvPr>
        </p:nvSpPr>
        <p:spPr>
          <a:xfrm>
            <a:off x="179388" y="0"/>
            <a:ext cx="7345362" cy="684213"/>
          </a:xfrm>
        </p:spPr>
        <p:txBody>
          <a:bodyPr/>
          <a:lstStyle/>
          <a:p>
            <a:r>
              <a:rPr lang="en-GB"/>
              <a:t>New maintenance and service concept</a:t>
            </a:r>
          </a:p>
        </p:txBody>
      </p:sp>
      <p:sp>
        <p:nvSpPr>
          <p:cNvPr id="48131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176712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/>
              <a:t>Quick and easy to maintain </a:t>
            </a:r>
          </a:p>
          <a:p>
            <a:pPr eaLnBrk="1" hangingPunct="1"/>
            <a:endParaRPr lang="de-DE" altLang="de-DE"/>
          </a:p>
          <a:p>
            <a:pPr lvl="1" eaLnBrk="1" hangingPunct="1"/>
            <a:r>
              <a:rPr lang="en-GB"/>
              <a:t>Maintenance access for the belt, electrical system and hydraulic filter on the operator's platform </a:t>
            </a:r>
          </a:p>
          <a:p>
            <a:endParaRPr lang="de-DE" altLang="de-DE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2782" r="18633" b="1981"/>
          <a:stretch/>
        </p:blipFill>
        <p:spPr>
          <a:xfrm>
            <a:off x="4572000" y="792163"/>
            <a:ext cx="4572000" cy="43561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4"/>
          <p:cNvSpPr>
            <a:spLocks noGrp="1"/>
          </p:cNvSpPr>
          <p:nvPr>
            <p:ph type="title"/>
          </p:nvPr>
        </p:nvSpPr>
        <p:spPr>
          <a:xfrm>
            <a:off x="179388" y="0"/>
            <a:ext cx="7345362" cy="684213"/>
          </a:xfrm>
        </p:spPr>
        <p:txBody>
          <a:bodyPr/>
          <a:lstStyle/>
          <a:p>
            <a:r>
              <a:rPr lang="en-GB"/>
              <a:t>New maintenance and service concept</a:t>
            </a:r>
          </a:p>
        </p:txBody>
      </p:sp>
      <p:sp>
        <p:nvSpPr>
          <p:cNvPr id="49155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176712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/>
              <a:t>Quick and easy to maintain </a:t>
            </a:r>
          </a:p>
          <a:p>
            <a:pPr eaLnBrk="1" hangingPunct="1"/>
            <a:endParaRPr lang="de-DE" altLang="de-DE"/>
          </a:p>
          <a:p>
            <a:pPr lvl="1" eaLnBrk="1" hangingPunct="1"/>
            <a:r>
              <a:rPr lang="en-GB"/>
              <a:t>Relevant setting points are marked in colour </a:t>
            </a:r>
          </a:p>
          <a:p>
            <a:pPr lvl="1" eaLnBrk="1" hangingPunct="1"/>
            <a:r>
              <a:rPr lang="en-GB"/>
              <a:t>Simplified settings on the belt and conveyor system </a:t>
            </a:r>
          </a:p>
          <a:p>
            <a:pPr lvl="1" eaLnBrk="1" hangingPunct="1"/>
            <a:r>
              <a:rPr lang="en-GB"/>
              <a:t>Better sealing of the material hopper means less cleaning effort</a:t>
            </a:r>
          </a:p>
          <a:p>
            <a:pPr lvl="1" eaLnBrk="1" hangingPunct="1"/>
            <a:endParaRPr lang="de-DE" altLang="de-DE"/>
          </a:p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49157" name="Bildplatzhalter 9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b="14490"/>
          <a:stretch>
            <a:fillRect/>
          </a:stretch>
        </p:blipFill>
        <p:spPr bwMode="auto">
          <a:xfrm>
            <a:off x="4597400" y="2990850"/>
            <a:ext cx="4546600" cy="2152650"/>
          </a:xfrm>
        </p:spPr>
      </p:pic>
      <p:pic>
        <p:nvPicPr>
          <p:cNvPr id="49158" name="Bildplatzhalt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2" t="21822" r="21538" b="45445"/>
          <a:stretch>
            <a:fillRect/>
          </a:stretch>
        </p:blipFill>
        <p:spPr bwMode="auto">
          <a:xfrm>
            <a:off x="4597400" y="788988"/>
            <a:ext cx="4546600" cy="21526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5015" r="15015"/>
          <a:stretch>
            <a:fillRect/>
          </a:stretch>
        </p:blipFill>
        <p:spPr>
          <a:xfrm>
            <a:off x="4572000" y="792163"/>
            <a:ext cx="4572000" cy="4356100"/>
          </a:xfrm>
        </p:spPr>
      </p:pic>
      <p:sp>
        <p:nvSpPr>
          <p:cNvPr id="50179" name="Titel 4"/>
          <p:cNvSpPr>
            <a:spLocks noGrp="1"/>
          </p:cNvSpPr>
          <p:nvPr>
            <p:ph type="title"/>
          </p:nvPr>
        </p:nvSpPr>
        <p:spPr>
          <a:xfrm>
            <a:off x="179388" y="0"/>
            <a:ext cx="6408836" cy="684213"/>
          </a:xfrm>
        </p:spPr>
        <p:txBody>
          <a:bodyPr/>
          <a:lstStyle/>
          <a:p>
            <a:r>
              <a:rPr lang="en-GB" dirty="0"/>
              <a:t>New maintenance and service concept</a:t>
            </a:r>
          </a:p>
        </p:txBody>
      </p:sp>
      <p:sp>
        <p:nvSpPr>
          <p:cNvPr id="50180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248150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/>
              <a:t>Specially designed for the MT 3000-3(i) Offset</a:t>
            </a:r>
          </a:p>
          <a:p>
            <a:endParaRPr lang="de-DE" altLang="de-DE"/>
          </a:p>
          <a:p>
            <a:r>
              <a:rPr lang="en-GB"/>
              <a:t>Transfer hopper from the primary belt to the pivoting conveyor is especially easy to clean:</a:t>
            </a:r>
          </a:p>
          <a:p>
            <a:pPr lvl="1" eaLnBrk="1" hangingPunct="1"/>
            <a:r>
              <a:rPr lang="en-GB"/>
              <a:t>good access </a:t>
            </a:r>
          </a:p>
          <a:p>
            <a:pPr lvl="1" eaLnBrk="1" hangingPunct="1"/>
            <a:r>
              <a:rPr lang="en-GB"/>
              <a:t>extended step for a steady footing </a:t>
            </a:r>
          </a:p>
          <a:p>
            <a:pPr lvl="1" eaLnBrk="1" hangingPunct="1"/>
            <a:r>
              <a:rPr lang="en-GB"/>
              <a:t>hopper is hinged</a:t>
            </a:r>
          </a:p>
          <a:p>
            <a:pPr lvl="1" eaLnBrk="1" hangingPunct="1"/>
            <a:r>
              <a:rPr lang="en-GB"/>
              <a:t>machine can be cleaned in its operating position</a:t>
            </a:r>
          </a:p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9388" y="1044575"/>
            <a:ext cx="8785225" cy="2124075"/>
          </a:xfrm>
        </p:spPr>
        <p:txBody>
          <a:bodyPr/>
          <a:lstStyle/>
          <a:p>
            <a:pPr>
              <a:defRPr/>
            </a:pPr>
            <a:r>
              <a:rPr lang="en-GB"/>
              <a:t>Use and transport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l="21707" t="-112" r="2" b="51877"/>
          <a:stretch/>
        </p:blipFill>
        <p:spPr>
          <a:xfrm>
            <a:off x="0" y="2998788"/>
            <a:ext cx="4546600" cy="2152650"/>
          </a:xfrm>
        </p:spPr>
      </p:pic>
      <p:sp>
        <p:nvSpPr>
          <p:cNvPr id="5222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action</a:t>
            </a:r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t="17112" b="1512"/>
          <a:stretch/>
        </p:blipFill>
        <p:spPr>
          <a:xfrm>
            <a:off x="0" y="792163"/>
            <a:ext cx="4546600" cy="2152650"/>
          </a:xfrm>
        </p:spPr>
      </p:pic>
      <p:pic>
        <p:nvPicPr>
          <p:cNvPr id="14" name="Bildplatzhalter 13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/>
          <a:srcRect t="9417" b="4853"/>
          <a:stretch/>
        </p:blipFill>
        <p:spPr>
          <a:xfrm>
            <a:off x="4597400" y="792163"/>
            <a:ext cx="4546600" cy="2152650"/>
          </a:xfrm>
        </p:spPr>
      </p:pic>
      <p:pic>
        <p:nvPicPr>
          <p:cNvPr id="3" name="Bildplatzhalter 2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/>
          <a:srcRect l="9778" t="5517" r="6252" b="9045"/>
          <a:stretch/>
        </p:blipFill>
        <p:spPr>
          <a:xfrm>
            <a:off x="4597400" y="2998788"/>
            <a:ext cx="4546600" cy="2152650"/>
          </a:xfrm>
        </p:spPr>
      </p:pic>
      <p:sp>
        <p:nvSpPr>
          <p:cNvPr id="9" name="Rechteck 8"/>
          <p:cNvSpPr/>
          <p:nvPr/>
        </p:nvSpPr>
        <p:spPr>
          <a:xfrm>
            <a:off x="4597400" y="2643188"/>
            <a:ext cx="4545013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Feeding from the side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2643188"/>
            <a:ext cx="4545013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Classic material feed process</a:t>
            </a:r>
          </a:p>
        </p:txBody>
      </p:sp>
      <p:sp>
        <p:nvSpPr>
          <p:cNvPr id="11" name="Rechteck 10"/>
          <p:cNvSpPr/>
          <p:nvPr/>
        </p:nvSpPr>
        <p:spPr>
          <a:xfrm>
            <a:off x="4597400" y="4849813"/>
            <a:ext cx="4545013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Feeding pavers in an InLine Pave train</a:t>
            </a:r>
          </a:p>
        </p:txBody>
      </p:sp>
      <p:sp>
        <p:nvSpPr>
          <p:cNvPr id="12" name="Rechteck 11"/>
          <p:cNvSpPr/>
          <p:nvPr/>
        </p:nvSpPr>
        <p:spPr>
          <a:xfrm>
            <a:off x="0" y="4849813"/>
            <a:ext cx="4545013" cy="3016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Feeding Mini Class pavers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Simple transport of the Offset</a:t>
            </a:r>
          </a:p>
        </p:txBody>
      </p:sp>
      <p:sp>
        <p:nvSpPr>
          <p:cNvPr id="53251" name="Textplatzhalter 7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8785225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GB"/>
              <a:t>The climbing angle of 15° makes it easier to get up onto low-loaders </a:t>
            </a:r>
          </a:p>
          <a:p>
            <a:pPr lvl="1"/>
            <a:r>
              <a:rPr lang="en-GB"/>
              <a:t>The receiving hopper can be raised and put down on the low-loader </a:t>
            </a:r>
          </a:p>
          <a:p>
            <a:pPr lvl="1"/>
            <a:r>
              <a:rPr lang="en-GB"/>
              <a:t>Optimized transport length </a:t>
            </a:r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7682" b="27682"/>
          <a:stretch>
            <a:fillRect/>
          </a:stretch>
        </p:blipFill>
        <p:spPr>
          <a:xfrm>
            <a:off x="0" y="2427288"/>
            <a:ext cx="9144000" cy="272097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Bildplatzhalter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-7948" b="10497"/>
          <a:stretch>
            <a:fillRect/>
          </a:stretch>
        </p:blipFill>
        <p:spPr bwMode="auto">
          <a:xfrm>
            <a:off x="0" y="2990850"/>
            <a:ext cx="4546600" cy="2152650"/>
          </a:xfrm>
        </p:spPr>
      </p:pic>
      <p:pic>
        <p:nvPicPr>
          <p:cNvPr id="54275" name="Bildplatzhalt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3" t="7729" r="-31125" b="10283"/>
          <a:stretch>
            <a:fillRect/>
          </a:stretch>
        </p:blipFill>
        <p:spPr bwMode="auto">
          <a:xfrm>
            <a:off x="4597400" y="2990850"/>
            <a:ext cx="4546600" cy="2152650"/>
          </a:xfrm>
        </p:spPr>
      </p:pic>
      <p:sp>
        <p:nvSpPr>
          <p:cNvPr id="5427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Dimensions and weights</a:t>
            </a:r>
          </a:p>
        </p:txBody>
      </p:sp>
      <p:sp>
        <p:nvSpPr>
          <p:cNvPr id="54277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176712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 dirty="0"/>
              <a:t>MT 3000-3(</a:t>
            </a:r>
            <a:r>
              <a:rPr lang="en-GB" b="1" dirty="0" err="1"/>
              <a:t>i</a:t>
            </a:r>
            <a:r>
              <a:rPr lang="en-GB" b="1" dirty="0"/>
              <a:t>) Standard</a:t>
            </a:r>
          </a:p>
          <a:p>
            <a:endParaRPr lang="de-DE" altLang="de-DE" dirty="0"/>
          </a:p>
          <a:p>
            <a:pPr lvl="1" eaLnBrk="1" hangingPunct="1"/>
            <a:r>
              <a:rPr lang="en-GB" dirty="0"/>
              <a:t>Width: 3,000 mm </a:t>
            </a:r>
          </a:p>
          <a:p>
            <a:pPr lvl="1" eaLnBrk="1" hangingPunct="1"/>
            <a:r>
              <a:rPr lang="en-GB" dirty="0"/>
              <a:t>Length: 8,950 mm </a:t>
            </a:r>
          </a:p>
          <a:p>
            <a:pPr lvl="1" eaLnBrk="1" hangingPunct="1"/>
            <a:r>
              <a:rPr lang="en-GB" dirty="0"/>
              <a:t>Height: 3,100 mm </a:t>
            </a:r>
          </a:p>
          <a:p>
            <a:pPr lvl="1" eaLnBrk="1" hangingPunct="1"/>
            <a:r>
              <a:rPr lang="en-GB" dirty="0"/>
              <a:t>Weight: 19,765 kg</a:t>
            </a:r>
          </a:p>
        </p:txBody>
      </p:sp>
      <p:sp>
        <p:nvSpPr>
          <p:cNvPr id="54278" name="Textplatzhalter 3"/>
          <p:cNvSpPr txBox="1">
            <a:spLocks/>
          </p:cNvSpPr>
          <p:nvPr/>
        </p:nvSpPr>
        <p:spPr bwMode="auto">
          <a:xfrm>
            <a:off x="4787900" y="1044575"/>
            <a:ext cx="4176713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6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358775" indent="-358775">
              <a:spcAft>
                <a:spcPts val="60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719138" indent="-358775">
              <a:spcAft>
                <a:spcPts val="60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079500" indent="-358775">
              <a:spcAft>
                <a:spcPts val="60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358775" indent="-358775"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815975" indent="-358775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1273175" indent="-358775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730375" indent="-358775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2187575" indent="-358775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54279" name="Textplatzhalter 3"/>
          <p:cNvSpPr txBox="1">
            <a:spLocks/>
          </p:cNvSpPr>
          <p:nvPr/>
        </p:nvSpPr>
        <p:spPr bwMode="auto">
          <a:xfrm>
            <a:off x="4784725" y="1044575"/>
            <a:ext cx="4176713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6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358775" indent="-358775">
              <a:spcAft>
                <a:spcPts val="60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719138" indent="-358775">
              <a:spcAft>
                <a:spcPts val="60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079500" indent="-358775">
              <a:spcAft>
                <a:spcPts val="60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358775" indent="-358775"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815975" indent="-358775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1273175" indent="-358775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730375" indent="-358775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2187575" indent="-358775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AutoNum type="arabicPeriod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GB" b="1" dirty="0"/>
              <a:t>MT 3000-3(</a:t>
            </a:r>
            <a:r>
              <a:rPr lang="en-GB" b="1" dirty="0" err="1"/>
              <a:t>i</a:t>
            </a:r>
            <a:r>
              <a:rPr lang="en-GB" b="1" dirty="0"/>
              <a:t>) Offset</a:t>
            </a:r>
          </a:p>
          <a:p>
            <a:endParaRPr lang="de-DE" altLang="de-DE" dirty="0"/>
          </a:p>
          <a:p>
            <a:pPr lvl="1" eaLnBrk="1" hangingPunct="1"/>
            <a:r>
              <a:rPr lang="en-GB" dirty="0"/>
              <a:t>Width: 3,000 mm </a:t>
            </a:r>
          </a:p>
          <a:p>
            <a:pPr lvl="1" eaLnBrk="1" hangingPunct="1"/>
            <a:r>
              <a:rPr lang="en-GB" dirty="0"/>
              <a:t>Length: 14,710 mm</a:t>
            </a:r>
          </a:p>
          <a:p>
            <a:pPr lvl="1" eaLnBrk="1" hangingPunct="1"/>
            <a:r>
              <a:rPr lang="en-GB" dirty="0"/>
              <a:t>Height: 3,100 mm</a:t>
            </a:r>
          </a:p>
          <a:p>
            <a:pPr lvl="1" eaLnBrk="1" hangingPunct="1"/>
            <a:r>
              <a:rPr lang="en-GB" dirty="0"/>
              <a:t>Weight: 24,285 kg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-7944" r="2295" b="-9808"/>
          <a:stretch>
            <a:fillRect/>
          </a:stretch>
        </p:blipFill>
        <p:spPr bwMode="auto">
          <a:xfrm>
            <a:off x="0" y="792163"/>
            <a:ext cx="4572000" cy="4356100"/>
          </a:xfrm>
          <a:noFill/>
        </p:spPr>
      </p:pic>
      <p:sp>
        <p:nvSpPr>
          <p:cNvPr id="1433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MT 3000-3(i) Offset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787900" y="1044575"/>
            <a:ext cx="4176713" cy="3706813"/>
          </a:xfrm>
        </p:spPr>
        <p:txBody>
          <a:bodyPr/>
          <a:lstStyle/>
          <a:p>
            <a:pPr marL="0" lvl="1" indent="0" eaLnBrk="1" hangingPunct="1">
              <a:buFontTx/>
              <a:buNone/>
              <a:defRPr/>
            </a:pPr>
            <a:endParaRPr lang="de-DE" altLang="de-DE" dirty="0"/>
          </a:p>
          <a:p>
            <a:pPr lvl="1" eaLnBrk="1" hangingPunct="1">
              <a:defRPr/>
            </a:pPr>
            <a:r>
              <a:rPr lang="en-GB" dirty="0"/>
              <a:t>Uninterrupted, contact-free supply of mix </a:t>
            </a:r>
          </a:p>
          <a:p>
            <a:pPr marL="360000" lvl="1" indent="-360000" eaLnBrk="1" fontAlgn="auto" hangingPunct="1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en-GB" dirty="0"/>
              <a:t>Broad range of applications  </a:t>
            </a:r>
            <a:r>
              <a:rPr lang="en-GB" dirty="0">
                <a:solidFill>
                  <a:srgbClr val="41535D"/>
                </a:solidFill>
              </a:rPr>
              <a:t>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4"/>
              </a:buBlip>
              <a:defRPr/>
            </a:pPr>
            <a:r>
              <a:rPr lang="en-GB" dirty="0"/>
              <a:t>Classic material feed process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4"/>
              </a:buBlip>
              <a:defRPr/>
            </a:pPr>
            <a:r>
              <a:rPr lang="en-GB" dirty="0"/>
              <a:t>Feeding from the side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4"/>
              </a:buBlip>
              <a:defRPr/>
            </a:pPr>
            <a:r>
              <a:rPr lang="en-GB" dirty="0"/>
              <a:t>Material feed process for working “hot to hot”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4"/>
              </a:buBlip>
              <a:defRPr/>
            </a:pPr>
            <a:r>
              <a:rPr lang="en-GB" dirty="0"/>
              <a:t>Feeding pavers in an </a:t>
            </a:r>
            <a:br>
              <a:rPr lang="en-GB" dirty="0"/>
            </a:br>
            <a:r>
              <a:rPr lang="en-GB" dirty="0"/>
              <a:t>InLine Pave train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4"/>
              </a:buBlip>
              <a:defRPr/>
            </a:pPr>
            <a:endParaRPr lang="de-DE" altLang="de-DE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MT 3000-3(i) Standard and Offset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179388" y="1044575"/>
            <a:ext cx="4608512" cy="3706813"/>
          </a:xfrm>
        </p:spPr>
        <p:txBody>
          <a:bodyPr/>
          <a:lstStyle/>
          <a:p>
            <a:pPr lvl="1" eaLnBrk="1" hangingPunct="1">
              <a:defRPr/>
            </a:pPr>
            <a:r>
              <a:rPr lang="en-GB"/>
              <a:t>Engine capacity: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en-GB"/>
              <a:t>MT 3000-3: 160 kW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en-GB"/>
              <a:t>MT 3000-3i: 142 kW </a:t>
            </a:r>
          </a:p>
          <a:p>
            <a:pPr marL="360000" lvl="1" indent="-360000" eaLnBrk="1" fontAlgn="auto" hangingPunct="1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en-GB"/>
              <a:t>Exhaust emissions standards: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en-GB"/>
              <a:t>MT 3000-3: Stage 3a; EPA Tier 3 </a:t>
            </a:r>
          </a:p>
          <a:p>
            <a:pPr marL="720000" lvl="2" indent="-360000" eaLnBrk="1" fontAlgn="auto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en-GB"/>
              <a:t>MT 3000-3i:  Stage V; EPA Tier 4 </a:t>
            </a:r>
          </a:p>
          <a:p>
            <a:pPr lvl="1" eaLnBrk="1" hangingPunct="1">
              <a:defRPr/>
            </a:pPr>
            <a:r>
              <a:rPr lang="en-GB"/>
              <a:t>Pave speed 25 m/min </a:t>
            </a:r>
          </a:p>
          <a:p>
            <a:pPr lvl="1" eaLnBrk="1" hangingPunct="1">
              <a:defRPr/>
            </a:pPr>
            <a:r>
              <a:rPr lang="en-GB"/>
              <a:t>Travel speed: 4.5 km/h </a:t>
            </a:r>
          </a:p>
          <a:p>
            <a:pPr lvl="1" eaLnBrk="1" hangingPunct="1">
              <a:defRPr/>
            </a:pPr>
            <a:r>
              <a:rPr lang="en-GB"/>
              <a:t>Conveying capacity: 1,200 t/h </a:t>
            </a:r>
          </a:p>
          <a:p>
            <a:pPr lvl="1" eaLnBrk="1" hangingPunct="1">
              <a:defRPr/>
            </a:pPr>
            <a:r>
              <a:rPr lang="en-GB"/>
              <a:t>Volume of transfer hopper: 15 t </a:t>
            </a:r>
          </a:p>
          <a:p>
            <a:pPr lvl="1" eaLnBrk="1" hangingPunct="1">
              <a:defRPr/>
            </a:pPr>
            <a:endParaRPr lang="de-DE" dirty="0"/>
          </a:p>
        </p:txBody>
      </p:sp>
      <p:pic>
        <p:nvPicPr>
          <p:cNvPr id="2" name="Bildplatzhalter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950" t="5152" r="36847"/>
          <a:stretch/>
        </p:blipFill>
        <p:spPr>
          <a:xfrm>
            <a:off x="4427538" y="792163"/>
            <a:ext cx="4716462" cy="4356100"/>
          </a:xfrm>
        </p:spPr>
      </p:pic>
      <p:pic>
        <p:nvPicPr>
          <p:cNvPr id="55301" name="Bildplatzhalt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654"/>
          <a:stretch>
            <a:fillRect/>
          </a:stretch>
        </p:blipFill>
        <p:spPr bwMode="auto">
          <a:xfrm>
            <a:off x="0" y="792163"/>
            <a:ext cx="91440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Highlights</a:t>
            </a:r>
          </a:p>
        </p:txBody>
      </p:sp>
      <p:sp>
        <p:nvSpPr>
          <p:cNvPr id="15363" name="Textplatzhalter 5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392612" cy="404745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indent="0" eaLnBrk="1" hangingPunct="1">
              <a:buFontTx/>
              <a:buNone/>
              <a:defRPr/>
            </a:pPr>
            <a:r>
              <a:rPr lang="en-GB" b="1" dirty="0"/>
              <a:t>The new generation of material feeders</a:t>
            </a:r>
          </a:p>
          <a:p>
            <a:pPr lvl="1" eaLnBrk="1" hangingPunct="1">
              <a:defRPr/>
            </a:pPr>
            <a:endParaRPr lang="de-DE" altLang="de-DE" dirty="0"/>
          </a:p>
          <a:p>
            <a:pPr lvl="1" eaLnBrk="1" hangingPunct="1">
              <a:defRPr/>
            </a:pPr>
            <a:r>
              <a:rPr lang="en-GB" dirty="0"/>
              <a:t>Modern drive concept </a:t>
            </a:r>
          </a:p>
          <a:p>
            <a:pPr lvl="1" eaLnBrk="1" hangingPunct="1">
              <a:defRPr/>
            </a:pPr>
            <a:r>
              <a:rPr lang="en-GB" dirty="0"/>
              <a:t>Redesigned receiving hopper </a:t>
            </a:r>
          </a:p>
          <a:p>
            <a:pPr lvl="1" eaLnBrk="1" hangingPunct="1">
              <a:defRPr/>
            </a:pPr>
            <a:r>
              <a:rPr lang="en-GB" dirty="0"/>
              <a:t>Optimized conveying of mix </a:t>
            </a:r>
          </a:p>
          <a:p>
            <a:pPr lvl="1" eaLnBrk="1" hangingPunct="1">
              <a:defRPr/>
            </a:pPr>
            <a:r>
              <a:rPr lang="en-GB" dirty="0"/>
              <a:t>Optimized belt heating </a:t>
            </a:r>
          </a:p>
          <a:p>
            <a:pPr lvl="1" eaLnBrk="1" hangingPunct="1">
              <a:defRPr/>
            </a:pPr>
            <a:r>
              <a:rPr lang="en-GB" dirty="0"/>
              <a:t>ErgoPlus 3 </a:t>
            </a:r>
          </a:p>
          <a:p>
            <a:pPr lvl="1" eaLnBrk="1" hangingPunct="1">
              <a:defRPr/>
            </a:pPr>
            <a:r>
              <a:rPr lang="en-GB" dirty="0"/>
              <a:t>AutoSet Plus </a:t>
            </a:r>
          </a:p>
          <a:p>
            <a:pPr lvl="1" eaLnBrk="1" hangingPunct="1">
              <a:defRPr/>
            </a:pPr>
            <a:r>
              <a:rPr lang="en-GB" dirty="0"/>
              <a:t>PaveDock Assistant </a:t>
            </a:r>
          </a:p>
          <a:p>
            <a:pPr lvl="1" eaLnBrk="1" hangingPunct="1">
              <a:defRPr/>
            </a:pPr>
            <a:r>
              <a:rPr lang="en-GB" dirty="0"/>
              <a:t>New maintenance and service concept </a:t>
            </a:r>
          </a:p>
        </p:txBody>
      </p:sp>
      <p:pic>
        <p:nvPicPr>
          <p:cNvPr id="6" name="Bildplatzhalt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8597" r="22365"/>
          <a:stretch/>
        </p:blipFill>
        <p:spPr>
          <a:xfrm>
            <a:off x="4572000" y="792163"/>
            <a:ext cx="4572000" cy="43561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9388" y="1044575"/>
            <a:ext cx="8785225" cy="2124075"/>
          </a:xfrm>
        </p:spPr>
        <p:txBody>
          <a:bodyPr/>
          <a:lstStyle/>
          <a:p>
            <a:pPr>
              <a:defRPr/>
            </a:pPr>
            <a:r>
              <a:rPr lang="en-GB"/>
              <a:t>Modern drive concept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9918" r="20112"/>
          <a:stretch/>
        </p:blipFill>
        <p:spPr>
          <a:xfrm>
            <a:off x="4572000" y="792163"/>
            <a:ext cx="4572000" cy="4356100"/>
          </a:xfrm>
        </p:spPr>
      </p:pic>
      <p:sp>
        <p:nvSpPr>
          <p:cNvPr id="17411" name="Titel 2"/>
          <p:cNvSpPr>
            <a:spLocks noGrp="1"/>
          </p:cNvSpPr>
          <p:nvPr>
            <p:ph type="title"/>
          </p:nvPr>
        </p:nvSpPr>
        <p:spPr>
          <a:xfrm>
            <a:off x="179388" y="0"/>
            <a:ext cx="7200900" cy="684213"/>
          </a:xfrm>
        </p:spPr>
        <p:txBody>
          <a:bodyPr/>
          <a:lstStyle/>
          <a:p>
            <a:pPr eaLnBrk="1" hangingPunct="1"/>
            <a:r>
              <a:rPr lang="en-GB"/>
              <a:t>Modern drive concept – MT 3000-3</a:t>
            </a:r>
          </a:p>
        </p:txBody>
      </p:sp>
      <p:sp>
        <p:nvSpPr>
          <p:cNvPr id="17412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176712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/>
              <a:t>High conveying capacity with quiet, economical operation</a:t>
            </a:r>
          </a:p>
          <a:p>
            <a:pPr eaLnBrk="1" hangingPunct="1"/>
            <a:endParaRPr lang="de-DE" altLang="de-DE"/>
          </a:p>
          <a:p>
            <a:pPr lvl="1" eaLnBrk="1" hangingPunct="1"/>
            <a:r>
              <a:rPr lang="en-GB"/>
              <a:t>Engine: Deutz TCD 2012 </a:t>
            </a:r>
          </a:p>
          <a:p>
            <a:pPr lvl="1" eaLnBrk="1" hangingPunct="1"/>
            <a:r>
              <a:rPr lang="en-GB"/>
              <a:t>Output: </a:t>
            </a:r>
          </a:p>
          <a:p>
            <a:pPr marL="628650" lvl="2" indent="-268288" eaLnBrk="1" hangingPunct="1"/>
            <a:r>
              <a:rPr lang="en-GB" sz="1400"/>
              <a:t>Nominal output: 142 kW at 2,000 rpm </a:t>
            </a:r>
          </a:p>
          <a:p>
            <a:pPr marL="628650" lvl="2" indent="-268288" eaLnBrk="1" hangingPunct="1"/>
            <a:r>
              <a:rPr lang="en-GB" sz="1400"/>
              <a:t>ECO Mode: 134 kW at 1,800 rpm</a:t>
            </a:r>
          </a:p>
          <a:p>
            <a:pPr lvl="1" eaLnBrk="1" hangingPunct="1"/>
            <a:r>
              <a:rPr lang="en-GB"/>
              <a:t>Exhaust emissions standards: </a:t>
            </a:r>
          </a:p>
          <a:p>
            <a:pPr marL="628650" lvl="2" indent="-268288" eaLnBrk="1" hangingPunct="1"/>
            <a:r>
              <a:rPr lang="en-GB" sz="1400"/>
              <a:t>European exhaust emissions standard Stage 3a </a:t>
            </a:r>
          </a:p>
          <a:p>
            <a:pPr marL="628650" lvl="2" indent="-268288" eaLnBrk="1" hangingPunct="1"/>
            <a:r>
              <a:rPr lang="en-GB" sz="1400"/>
              <a:t>US standard EPA Tier 3 </a:t>
            </a:r>
          </a:p>
          <a:p>
            <a:pPr lvl="1" eaLnBrk="1" hangingPunct="1"/>
            <a:r>
              <a:rPr lang="en-GB"/>
              <a:t>Fuel tank: 450 litres </a:t>
            </a:r>
          </a:p>
          <a:p>
            <a:pPr marL="628650" lvl="2" indent="-268288" eaLnBrk="1" hangingPunct="1"/>
            <a:endParaRPr lang="de-DE" altLang="de-DE" sz="1400"/>
          </a:p>
          <a:p>
            <a:pPr lvl="1" eaLnBrk="1" hangingPunct="1"/>
            <a:endParaRPr lang="de-DE" altLang="de-DE"/>
          </a:p>
          <a:p>
            <a:pPr lvl="1" eaLnBrk="1" hangingPunct="1"/>
            <a:endParaRPr lang="de-DE" altLang="de-DE"/>
          </a:p>
          <a:p>
            <a:pPr eaLnBrk="1" hangingPunct="1"/>
            <a:endParaRPr lang="de-DE" alt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9918" r="20112"/>
          <a:stretch/>
        </p:blipFill>
        <p:spPr>
          <a:xfrm>
            <a:off x="4572000" y="792163"/>
            <a:ext cx="4572000" cy="4356100"/>
          </a:xfrm>
        </p:spPr>
      </p:pic>
      <p:sp>
        <p:nvSpPr>
          <p:cNvPr id="18435" name="Titel 2"/>
          <p:cNvSpPr>
            <a:spLocks noGrp="1"/>
          </p:cNvSpPr>
          <p:nvPr>
            <p:ph type="title"/>
          </p:nvPr>
        </p:nvSpPr>
        <p:spPr>
          <a:xfrm>
            <a:off x="179388" y="0"/>
            <a:ext cx="7200900" cy="684213"/>
          </a:xfrm>
        </p:spPr>
        <p:txBody>
          <a:bodyPr/>
          <a:lstStyle/>
          <a:p>
            <a:pPr eaLnBrk="1" hangingPunct="1"/>
            <a:r>
              <a:rPr lang="en-GB"/>
              <a:t>Modern drive concept – MT 3000-3i </a:t>
            </a:r>
          </a:p>
        </p:txBody>
      </p:sp>
      <p:sp>
        <p:nvSpPr>
          <p:cNvPr id="18436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176712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/>
              <a:t>High conveying capacity with quiet, economical operation</a:t>
            </a:r>
          </a:p>
          <a:p>
            <a:pPr eaLnBrk="1" hangingPunct="1"/>
            <a:endParaRPr lang="de-DE" altLang="de-DE"/>
          </a:p>
          <a:p>
            <a:pPr lvl="1" eaLnBrk="1" hangingPunct="1"/>
            <a:r>
              <a:rPr lang="en-GB"/>
              <a:t>Engine: Deutz TCD 6.1 </a:t>
            </a:r>
          </a:p>
          <a:p>
            <a:pPr lvl="1" eaLnBrk="1" hangingPunct="1"/>
            <a:r>
              <a:rPr lang="en-GB"/>
              <a:t>Output: </a:t>
            </a:r>
          </a:p>
          <a:p>
            <a:pPr marL="628650" lvl="2" indent="-268288" eaLnBrk="1" hangingPunct="1"/>
            <a:r>
              <a:rPr lang="en-GB" sz="1400"/>
              <a:t>Nominal output: 160 kW at 2,000 rpm </a:t>
            </a:r>
          </a:p>
          <a:p>
            <a:pPr marL="628650" lvl="2" indent="-268288" eaLnBrk="1" hangingPunct="1"/>
            <a:r>
              <a:rPr lang="en-GB" sz="1400"/>
              <a:t>ECO Mode: 152 kW at 1,800 rpm</a:t>
            </a:r>
          </a:p>
          <a:p>
            <a:pPr lvl="1" eaLnBrk="1" hangingPunct="1"/>
            <a:r>
              <a:rPr lang="en-GB"/>
              <a:t>Exhaust emissions standards: </a:t>
            </a:r>
          </a:p>
          <a:p>
            <a:pPr marL="628650" lvl="2" indent="-268288" eaLnBrk="1" hangingPunct="1"/>
            <a:r>
              <a:rPr lang="en-GB" sz="1400"/>
              <a:t>European exhaust emissions standard Stage V </a:t>
            </a:r>
          </a:p>
          <a:p>
            <a:pPr marL="628650" lvl="2" indent="-268288" eaLnBrk="1" hangingPunct="1"/>
            <a:r>
              <a:rPr lang="en-GB" sz="1400"/>
              <a:t>US standard EPA Tier 4f </a:t>
            </a:r>
          </a:p>
          <a:p>
            <a:pPr lvl="1" eaLnBrk="1" hangingPunct="1"/>
            <a:r>
              <a:rPr lang="en-GB"/>
              <a:t>Fuel tank: 450 litres </a:t>
            </a:r>
          </a:p>
          <a:p>
            <a:pPr marL="628650" lvl="2" indent="-268288" eaLnBrk="1" hangingPunct="1"/>
            <a:endParaRPr lang="de-DE" altLang="de-DE" sz="1400"/>
          </a:p>
          <a:p>
            <a:pPr lvl="1" eaLnBrk="1" hangingPunct="1"/>
            <a:endParaRPr lang="de-DE" altLang="de-DE"/>
          </a:p>
          <a:p>
            <a:pPr lvl="1" eaLnBrk="1" hangingPunct="1"/>
            <a:endParaRPr lang="de-DE" altLang="de-DE"/>
          </a:p>
          <a:p>
            <a:pPr eaLnBrk="1" hangingPunct="1"/>
            <a:endParaRPr lang="de-DE" alt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Modern drive concept </a:t>
            </a:r>
          </a:p>
        </p:txBody>
      </p:sp>
      <p:sp>
        <p:nvSpPr>
          <p:cNvPr id="19459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179388" y="1044575"/>
            <a:ext cx="4176712" cy="37068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/>
              <a:t>Controlled hydraulic oil cooler</a:t>
            </a:r>
          </a:p>
          <a:p>
            <a:pPr eaLnBrk="1" hangingPunct="1"/>
            <a:endParaRPr lang="de-DE" altLang="de-DE" b="1"/>
          </a:p>
          <a:p>
            <a:pPr lvl="1" eaLnBrk="1" hangingPunct="1"/>
            <a:r>
              <a:rPr lang="en-GB"/>
              <a:t>The controlled hydraulic oil cooler significantly reduces noise emissions</a:t>
            </a:r>
          </a:p>
          <a:p>
            <a:pPr lvl="1" eaLnBrk="1" hangingPunct="1"/>
            <a:r>
              <a:rPr lang="en-GB"/>
              <a:t>Hydraulic engine with integrated speed sensor and electric proportional adjustment 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5015" r="15015"/>
          <a:stretch>
            <a:fillRect/>
          </a:stretch>
        </p:blipFill>
        <p:spPr>
          <a:xfrm>
            <a:off x="4572000" y="792163"/>
            <a:ext cx="4572000" cy="43561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rtgen">
  <a:themeElements>
    <a:clrScheme name="Wirtgen_Vögele">
      <a:dk1>
        <a:srgbClr val="41535D"/>
      </a:dk1>
      <a:lt1>
        <a:sysClr val="window" lastClr="FFFFFF"/>
      </a:lt1>
      <a:dk2>
        <a:srgbClr val="008656"/>
      </a:dk2>
      <a:lt2>
        <a:srgbClr val="ADB2B6"/>
      </a:lt2>
      <a:accent1>
        <a:srgbClr val="5C666F"/>
      </a:accent1>
      <a:accent2>
        <a:srgbClr val="7C848C"/>
      </a:accent2>
      <a:accent3>
        <a:srgbClr val="9DA3A8"/>
      </a:accent3>
      <a:accent4>
        <a:srgbClr val="BDC1C5"/>
      </a:accent4>
      <a:accent5>
        <a:srgbClr val="DEE0E2"/>
      </a:accent5>
      <a:accent6>
        <a:srgbClr val="EEEFF0"/>
      </a:accent6>
      <a:hlink>
        <a:srgbClr val="41535D"/>
      </a:hlink>
      <a:folHlink>
        <a:srgbClr val="9DA3A8"/>
      </a:folHlink>
    </a:clrScheme>
    <a:fontScheme name="Wirtg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WIRTGEN GROUP Schiefergrau">
      <a:srgbClr val="41535D"/>
    </a:custClr>
    <a:custClr name="WIRTGEN Reinorange">
      <a:srgbClr val="FB5A02"/>
    </a:custClr>
    <a:custClr name="WIRTGEN Reinweiss">
      <a:srgbClr val="FFFFFF"/>
    </a:custClr>
    <a:custClr name="VÖGELE Grün">
      <a:srgbClr val="008656"/>
    </a:custClr>
    <a:custClr name="HAMM Reinorange">
      <a:srgbClr val="EC6608"/>
    </a:custClr>
    <a:custClr name="KLEEMANN Blau">
      <a:srgbClr val="1755A2"/>
    </a:custClr>
    <a:custClr name="BENNINGHOVEN Himmelblau">
      <a:srgbClr val="0062A7"/>
    </a:custClr>
    <a:custClr name="CIBER">
      <a:srgbClr val="FB5A02"/>
    </a:custClr>
    <a:custClr name="Weiß">
      <a:srgbClr val="FFFFFF"/>
    </a:custClr>
    <a:custClr name="Weiß">
      <a:srgbClr val="FFFFFF"/>
    </a:custClr>
    <a:custClr name="Grau 100%">
      <a:srgbClr val="5C666F"/>
    </a:custClr>
    <a:custClr name="Grau 90%">
      <a:srgbClr val="6C767E"/>
    </a:custClr>
    <a:custClr name="Grau 80%">
      <a:srgbClr val="7C848C"/>
    </a:custClr>
    <a:custClr name="Grau 70%">
      <a:srgbClr val="8D949A"/>
    </a:custClr>
    <a:custClr name="Grau 60%">
      <a:srgbClr val="9DA3A8"/>
    </a:custClr>
    <a:custClr name="Grau 50%">
      <a:srgbClr val="ADB2B6"/>
    </a:custClr>
    <a:custClr name="Grau 40%">
      <a:srgbClr val="BDC1C5"/>
    </a:custClr>
    <a:custClr name="Grau 30%">
      <a:srgbClr val="CDD0D3"/>
    </a:custClr>
    <a:custClr name="Grau 20%">
      <a:srgbClr val="DEE0E2"/>
    </a:custClr>
    <a:custClr name="Grau 10%">
      <a:srgbClr val="EEEFF0"/>
    </a:custClr>
  </a:custClrLst>
  <a:extLst>
    <a:ext uri="{05A4C25C-085E-4340-85A3-A5531E510DB2}">
      <thm15:themeFamily xmlns:thm15="http://schemas.microsoft.com/office/thememl/2012/main" name="MT 3000-3i Offset_DE" id="{08A5011D-37B8-4B67-A84C-C08FF0F995CD}" vid="{36B83770-0D61-4427-A4EA-E9E1518D286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assificationDoc xmlns="391ec113-54c5-4eaf-b07d-a78004ad7b92">לא מסווג</ClassificationDoc>
    <TaxCatchAll xmlns="391ec113-54c5-4eaf-b07d-a78004ad7b92" xsi:nil="true"/>
    <k94425fa1aec4bc6b42e32f4ba9b94c1 xmlns="391ec113-54c5-4eaf-b07d-a78004ad7b92" xsi:nil="true"/>
    <h3571e5edac04192a1915534bc462f39 xmlns="391ec113-54c5-4eaf-b07d-a78004ad7b92" xsi:nil="true"/>
    <IRoadsDocPermissions xmlns="391ec113-54c5-4eaf-b07d-a78004ad7b92" xsi:nil="true"/>
    <_dlc_DocIdPersistId xmlns="391ec113-54c5-4eaf-b07d-a78004ad7b92" xsi:nil="true"/>
    <lcf76f155ced4ddcb4097134ff3c332f xmlns="c220127d-9464-4d89-9628-c0508a298080">
      <Terms xmlns="http://schemas.microsoft.com/office/infopath/2007/PartnerControls"/>
    </lcf76f155ced4ddcb4097134ff3c332f>
    <_dlc_DocId xmlns="391ec113-54c5-4eaf-b07d-a78004ad7b92">INNOVATION-1631914031-47349</_dlc_DocId>
    <_dlc_DocIdUrl xmlns="391ec113-54c5-4eaf-b07d-a78004ad7b92">
      <Url>https://pwdiroads.sharepoint.com/sites/Innovation/ResearchandDev/_layouts/15/DocIdRedir.aspx?ID=INNOVATION-1631914031-47349</Url>
      <Description>INNOVATION-1631914031-47349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מכתב כללי" ma:contentTypeID="0x01010091D7752D334731448E5952417CD23D8103008193205DFDC0D54CBA425B5C634445E7" ma:contentTypeVersion="19" ma:contentTypeDescription="" ma:contentTypeScope="" ma:versionID="b197307a1e23e7d060bed3e0586b7564">
  <xsd:schema xmlns:xsd="http://www.w3.org/2001/XMLSchema" xmlns:xs="http://www.w3.org/2001/XMLSchema" xmlns:p="http://schemas.microsoft.com/office/2006/metadata/properties" xmlns:ns2="391ec113-54c5-4eaf-b07d-a78004ad7b92" xmlns:ns3="c220127d-9464-4d89-9628-c0508a298080" xmlns:ns4="b0416bd4-557e-4f12-aea4-40ca660e1f38" targetNamespace="http://schemas.microsoft.com/office/2006/metadata/properties" ma:root="true" ma:fieldsID="f694f08c7779587fbcc4f23838eb3587" ns2:_="" ns3:_="" ns4:_="">
    <xsd:import namespace="391ec113-54c5-4eaf-b07d-a78004ad7b92"/>
    <xsd:import namespace="c220127d-9464-4d89-9628-c0508a298080"/>
    <xsd:import namespace="b0416bd4-557e-4f12-aea4-40ca660e1f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h3571e5edac04192a1915534bc462f39" minOccurs="0"/>
                <xsd:element ref="ns2:TaxCatchAll" minOccurs="0"/>
                <xsd:element ref="ns2:TaxCatchAllLabel" minOccurs="0"/>
                <xsd:element ref="ns2:ClassificationDoc" minOccurs="0"/>
                <xsd:element ref="ns2:k94425fa1aec4bc6b42e32f4ba9b94c1" minOccurs="0"/>
                <xsd:element ref="ns2:IRoadsDocPermission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1ec113-54c5-4eaf-b07d-a78004ad7b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ערך של מזהה מסמך" ma:description="הערך של מזהה המסמך שהוקצה לפריט זה." ma:indexed="true" ma:internalName="_dlc_DocId" ma:readOnly="true">
      <xsd:simpleType>
        <xsd:restriction base="dms:Text"/>
      </xsd:simpleType>
    </xsd:element>
    <xsd:element name="_dlc_DocIdUrl" ma:index="9" nillable="true" ma:displayName="מזהה מסמך" ma:description="קישור קבוע למסמך זה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מזהה תמידי" ma:description="השאר מזהה בעת הוספה." ma:hidden="true" ma:internalName="_dlc_DocIdPersistId" ma:readOnly="false">
      <xsd:simpleType>
        <xsd:restriction base="dms:Boolean"/>
      </xsd:simpleType>
    </xsd:element>
    <xsd:element name="h3571e5edac04192a1915534bc462f39" ma:index="11" nillable="true" ma:displayName="KeyWords_0" ma:hidden="true" ma:internalName="h3571e5edac04192a1915534bc462f39" ma:readOnly="false">
      <xsd:simpleType>
        <xsd:restriction base="dms:Note"/>
      </xsd:simpleType>
    </xsd:element>
    <xsd:element name="TaxCatchAll" ma:index="12" nillable="true" ma:displayName="Taxonomy Catch All Column" ma:hidden="true" ma:list="{79980279-fb53-4d12-af83-41be2c3314df}" ma:internalName="TaxCatchAll" ma:readOnly="false" ma:showField="CatchAllData" ma:web="391ec113-54c5-4eaf-b07d-a78004ad7b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79980279-fb53-4d12-af83-41be2c3314df}" ma:internalName="TaxCatchAllLabel" ma:readOnly="true" ma:showField="CatchAllDataLabel" ma:web="391ec113-54c5-4eaf-b07d-a78004ad7b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lassificationDoc" ma:index="14" nillable="true" ma:displayName="סיווג מסמך" ma:default="לא מסווג" ma:format="Dropdown" ma:internalName="ClassificationDoc" ma:readOnly="false">
      <xsd:simpleType>
        <xsd:restriction base="dms:Choice">
          <xsd:enumeration value="מסווג"/>
          <xsd:enumeration value="לא מסווג"/>
        </xsd:restriction>
      </xsd:simpleType>
    </xsd:element>
    <xsd:element name="k94425fa1aec4bc6b42e32f4ba9b94c1" ma:index="15" nillable="true" ma:displayName="OrgAtt_0" ma:hidden="true" ma:internalName="k94425fa1aec4bc6b42e32f4ba9b94c1" ma:readOnly="false">
      <xsd:simpleType>
        <xsd:restriction base="dms:Note"/>
      </xsd:simpleType>
    </xsd:element>
    <xsd:element name="IRoadsDocPermissions" ma:index="16" nillable="true" ma:displayName="נתיבי ישראל-מכותבים והרשאות" ma:hidden="true" ma:internalName="IRoadsDocPermissions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20127d-9464-4d89-9628-c0508a2980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תגיות תמונה" ma:readOnly="false" ma:fieldId="{5cf76f15-5ced-4ddc-b409-7134ff3c332f}" ma:taxonomyMulti="true" ma:sspId="5af9e2aa-add6-435b-bf99-8baf3f0dcd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3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16bd4-557e-4f12-aea4-40ca660e1f38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B9E18B-A004-41FE-BEC3-AFBFA50829E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97A9B28-67CA-452A-BEF3-09BFFEA52F34}">
  <ds:schemaRefs>
    <ds:schemaRef ds:uri="http://purl.org/dc/dcmitype/"/>
    <ds:schemaRef ds:uri="http://schemas.microsoft.com/office/2006/metadata/properties"/>
    <ds:schemaRef ds:uri="b0416bd4-557e-4f12-aea4-40ca660e1f38"/>
    <ds:schemaRef ds:uri="391ec113-54c5-4eaf-b07d-a78004ad7b92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c220127d-9464-4d89-9628-c0508a29808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858F4F4-5899-4C9E-A838-E757DA4193E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0F1D45C-3D63-4694-97FE-274C5E06F0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1ec113-54c5-4eaf-b07d-a78004ad7b92"/>
    <ds:schemaRef ds:uri="c220127d-9464-4d89-9628-c0508a298080"/>
    <ds:schemaRef ds:uri="b0416bd4-557e-4f12-aea4-40ca660e1f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MT 3000-3i Offset_DE</Template>
  <TotalTime>0</TotalTime>
  <Words>1196</Words>
  <Application>Microsoft Office PowerPoint</Application>
  <PresentationFormat>‫הצגה על המסך (16:9)</PresentationFormat>
  <Paragraphs>261</Paragraphs>
  <Slides>40</Slides>
  <Notes>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40</vt:i4>
      </vt:variant>
    </vt:vector>
  </HeadingPairs>
  <TitlesOfParts>
    <vt:vector size="45" baseType="lpstr">
      <vt:lpstr>Arial</vt:lpstr>
      <vt:lpstr>Calibri</vt:lpstr>
      <vt:lpstr>Symbol</vt:lpstr>
      <vt:lpstr>Verdana</vt:lpstr>
      <vt:lpstr>Wirtgen</vt:lpstr>
      <vt:lpstr>MT 3000-3(i) PowerFeeder</vt:lpstr>
      <vt:lpstr>MT 3000-3(i) Standard and Offset</vt:lpstr>
      <vt:lpstr>MT 3000-3(i) Standard</vt:lpstr>
      <vt:lpstr>MT 3000-3(i) Offset</vt:lpstr>
      <vt:lpstr>Highlights</vt:lpstr>
      <vt:lpstr>Modern drive concept</vt:lpstr>
      <vt:lpstr>Modern drive concept – MT 3000-3</vt:lpstr>
      <vt:lpstr>Modern drive concept – MT 3000-3i </vt:lpstr>
      <vt:lpstr>Modern drive concept </vt:lpstr>
      <vt:lpstr>Modern drive concept </vt:lpstr>
      <vt:lpstr>Redesigned receiving hopper </vt:lpstr>
      <vt:lpstr>Redesigned receiving hopper </vt:lpstr>
      <vt:lpstr>Optimized conveying of mix </vt:lpstr>
      <vt:lpstr>Optimized conveying of mix </vt:lpstr>
      <vt:lpstr>Optimized conveying of mix </vt:lpstr>
      <vt:lpstr>Optimized belt heating </vt:lpstr>
      <vt:lpstr>Optimized belt heating </vt:lpstr>
      <vt:lpstr>ErgoPlus 3 operating concept</vt:lpstr>
      <vt:lpstr>ErgoPlus 3 operating concept</vt:lpstr>
      <vt:lpstr>ErgoPlus 3 operator’s platform </vt:lpstr>
      <vt:lpstr>ErgoPlus 3 operator’s console  </vt:lpstr>
      <vt:lpstr>ErgoPlus 3 operator’s console – display </vt:lpstr>
      <vt:lpstr>ErgoPlus 3 – joystick for Offset</vt:lpstr>
      <vt:lpstr>AutoSet Plus</vt:lpstr>
      <vt:lpstr>AutoSet Plus</vt:lpstr>
      <vt:lpstr>AutoSet Plus - repositioning functions</vt:lpstr>
      <vt:lpstr>AutoSet Plus - conveying programs</vt:lpstr>
      <vt:lpstr>PaveDock Assistant</vt:lpstr>
      <vt:lpstr>PaveDock Assistant</vt:lpstr>
      <vt:lpstr>PaveDock Assistant – signal lights</vt:lpstr>
      <vt:lpstr>PaveDock Assistant – signal lights</vt:lpstr>
      <vt:lpstr>New maintenance and service concept</vt:lpstr>
      <vt:lpstr>New maintenance and service concept</vt:lpstr>
      <vt:lpstr>New maintenance and service concept</vt:lpstr>
      <vt:lpstr>New maintenance and service concept</vt:lpstr>
      <vt:lpstr>Use and transport</vt:lpstr>
      <vt:lpstr>In action</vt:lpstr>
      <vt:lpstr>Simple transport of the Offset</vt:lpstr>
      <vt:lpstr>Dimensions and weights</vt:lpstr>
      <vt:lpstr>MT 3000-3(i) Standard and Offset</vt:lpstr>
    </vt:vector>
  </TitlesOfParts>
  <Company>Wirtgen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 3000-3i Offset</dc:title>
  <dc:creator>Fritz, Thomas</dc:creator>
  <cp:lastModifiedBy>רויטל לוי</cp:lastModifiedBy>
  <cp:revision>151</cp:revision>
  <cp:lastPrinted>2025-12-17T05:54:29Z</cp:lastPrinted>
  <dcterms:created xsi:type="dcterms:W3CDTF">2020-10-13T05:56:14Z</dcterms:created>
  <dcterms:modified xsi:type="dcterms:W3CDTF">2025-12-17T05:54:49Z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0x01010091D7752D334731448E5952417CD23D8103008193205DFDC0D54CBA425B5C634445E7</vt:lpwstr>
  </property>
  <property fmtid="{D5CDD505-2E9C-101B-9397-08002B2CF9AE}" pid="3" name="_dlc_DocIdItemGuid">
    <vt:lpwstr>d8215062-4941-4f64-a4e7-c181b3219e1b</vt:lpwstr>
  </property>
  <property fmtid="{D5CDD505-2E9C-101B-9397-08002B2CF9AE}" pid="4" name="MediaServiceImageTags">
    <vt:lpwstr/>
  </property>
</Properties>
</file>