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
  </p:notesMasterIdLst>
  <p:sldIdLst>
    <p:sldId id="256" r:id="rId2"/>
    <p:sldId id="275" r:id="rId3"/>
    <p:sldId id="277" r:id="rId4"/>
    <p:sldId id="278" r:id="rId5"/>
    <p:sldId id="281" r:id="rId6"/>
    <p:sldId id="279" r:id="rId7"/>
    <p:sldId id="280" r:id="rId8"/>
    <p:sldId id="282" r:id="rId9"/>
  </p:sldIdLst>
  <p:sldSz cx="12192000" cy="6858000"/>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0B3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o Peleg" userId="cfb8f958-c3f0-44f0-8725-5a215ebe790f" providerId="ADAL" clId="{547E61F2-C3AA-4181-88E6-455C6F89C894}"/>
    <pc:docChg chg="custSel modSld">
      <pc:chgData name="Ido Peleg" userId="cfb8f958-c3f0-44f0-8725-5a215ebe790f" providerId="ADAL" clId="{547E61F2-C3AA-4181-88E6-455C6F89C894}" dt="2026-05-24T05:19:05.780" v="11" actId="14100"/>
      <pc:docMkLst>
        <pc:docMk/>
      </pc:docMkLst>
      <pc:sldChg chg="modSp mod">
        <pc:chgData name="Ido Peleg" userId="cfb8f958-c3f0-44f0-8725-5a215ebe790f" providerId="ADAL" clId="{547E61F2-C3AA-4181-88E6-455C6F89C894}" dt="2026-05-24T05:14:04.807" v="3" actId="20577"/>
        <pc:sldMkLst>
          <pc:docMk/>
          <pc:sldMk cId="113740898" sldId="256"/>
        </pc:sldMkLst>
        <pc:spChg chg="mod">
          <ac:chgData name="Ido Peleg" userId="cfb8f958-c3f0-44f0-8725-5a215ebe790f" providerId="ADAL" clId="{547E61F2-C3AA-4181-88E6-455C6F89C894}" dt="2026-05-24T05:14:04.807" v="3" actId="20577"/>
          <ac:spMkLst>
            <pc:docMk/>
            <pc:sldMk cId="113740898" sldId="256"/>
            <ac:spMk id="4" creationId="{EE10082C-985F-3831-6C7C-42C7332F1111}"/>
          </ac:spMkLst>
        </pc:spChg>
      </pc:sldChg>
      <pc:sldChg chg="addSp delSp modSp mod">
        <pc:chgData name="Ido Peleg" userId="cfb8f958-c3f0-44f0-8725-5a215ebe790f" providerId="ADAL" clId="{547E61F2-C3AA-4181-88E6-455C6F89C894}" dt="2026-05-24T05:19:05.780" v="11" actId="14100"/>
        <pc:sldMkLst>
          <pc:docMk/>
          <pc:sldMk cId="3556024532" sldId="275"/>
        </pc:sldMkLst>
        <pc:picChg chg="del">
          <ac:chgData name="Ido Peleg" userId="cfb8f958-c3f0-44f0-8725-5a215ebe790f" providerId="ADAL" clId="{547E61F2-C3AA-4181-88E6-455C6F89C894}" dt="2026-05-24T05:18:02.317" v="5" actId="478"/>
          <ac:picMkLst>
            <pc:docMk/>
            <pc:sldMk cId="3556024532" sldId="275"/>
            <ac:picMk id="3" creationId="{79E76FAC-FB9C-5B33-5DA4-8AFD6A8E831B}"/>
          </ac:picMkLst>
        </pc:picChg>
        <pc:picChg chg="add mod">
          <ac:chgData name="Ido Peleg" userId="cfb8f958-c3f0-44f0-8725-5a215ebe790f" providerId="ADAL" clId="{547E61F2-C3AA-4181-88E6-455C6F89C894}" dt="2026-05-24T05:19:05.780" v="11" actId="14100"/>
          <ac:picMkLst>
            <pc:docMk/>
            <pc:sldMk cId="3556024532" sldId="275"/>
            <ac:picMk id="4" creationId="{5EB0BA60-91CC-9D06-2DA4-3E5AEAA4B4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8056"/>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8056"/>
          </a:xfrm>
          <a:prstGeom prst="rect">
            <a:avLst/>
          </a:prstGeom>
        </p:spPr>
        <p:txBody>
          <a:bodyPr vert="horz" lIns="91440" tIns="45720" rIns="91440" bIns="45720" rtlCol="1"/>
          <a:lstStyle>
            <a:lvl1pPr algn="l">
              <a:defRPr sz="1200"/>
            </a:lvl1pPr>
          </a:lstStyle>
          <a:p>
            <a:fld id="{DA0E5A84-1982-4086-A9CC-36A93C019D42}" type="datetimeFigureOut">
              <a:rPr lang="he-IL" smtClean="0"/>
              <a:t>ח'/סיון/תשפ"ו</a:t>
            </a:fld>
            <a:endParaRPr lang="he-IL"/>
          </a:p>
        </p:txBody>
      </p:sp>
      <p:sp>
        <p:nvSpPr>
          <p:cNvPr id="4" name="מציין מיקום של תמונת שקופית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77194"/>
            <a:ext cx="5438140" cy="3908614"/>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016" y="9428584"/>
            <a:ext cx="2945659" cy="49805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28584"/>
            <a:ext cx="2945659" cy="498055"/>
          </a:xfrm>
          <a:prstGeom prst="rect">
            <a:avLst/>
          </a:prstGeom>
        </p:spPr>
        <p:txBody>
          <a:bodyPr vert="horz" lIns="91440" tIns="45720" rIns="91440" bIns="45720" rtlCol="1" anchor="b"/>
          <a:lstStyle>
            <a:lvl1pPr algn="l">
              <a:defRPr sz="1200"/>
            </a:lvl1pPr>
          </a:lstStyle>
          <a:p>
            <a:fld id="{5744B50F-A799-46F7-9575-E27A3A67A1F6}" type="slidenum">
              <a:rPr lang="he-IL" smtClean="0"/>
              <a:t>‹#›</a:t>
            </a:fld>
            <a:endParaRPr lang="he-IL"/>
          </a:p>
        </p:txBody>
      </p:sp>
    </p:spTree>
    <p:extLst>
      <p:ext uri="{BB962C8B-B14F-4D97-AF65-F5344CB8AC3E}">
        <p14:creationId xmlns:p14="http://schemas.microsoft.com/office/powerpoint/2010/main" val="16940439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5744B50F-A799-46F7-9575-E27A3A67A1F6}" type="slidenum">
              <a:rPr lang="he-IL" smtClean="0"/>
              <a:t>5</a:t>
            </a:fld>
            <a:endParaRPr lang="he-IL"/>
          </a:p>
        </p:txBody>
      </p:sp>
    </p:spTree>
    <p:extLst>
      <p:ext uri="{BB962C8B-B14F-4D97-AF65-F5344CB8AC3E}">
        <p14:creationId xmlns:p14="http://schemas.microsoft.com/office/powerpoint/2010/main" val="94592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31C9A8-E502-3CEF-3D49-1393C81B043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6CD398D-2425-75D7-4367-D0679D7DE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5E1D8C0E-32EC-1B2F-AE79-B6C5EBB3A851}"/>
              </a:ext>
            </a:extLst>
          </p:cNvPr>
          <p:cNvSpPr>
            <a:spLocks noGrp="1"/>
          </p:cNvSpPr>
          <p:nvPr>
            <p:ph type="dt" sz="half" idx="10"/>
          </p:nvPr>
        </p:nvSpPr>
        <p:spPr/>
        <p:txBody>
          <a:bodyPr/>
          <a:lstStyle/>
          <a:p>
            <a:fld id="{52C78503-22D3-499D-9CE0-E5BC975E9F11}" type="datetimeFigureOut">
              <a:rPr lang="he-IL" smtClean="0"/>
              <a:t>ח'/סיון/תשפ"ו</a:t>
            </a:fld>
            <a:endParaRPr lang="he-IL"/>
          </a:p>
        </p:txBody>
      </p:sp>
      <p:sp>
        <p:nvSpPr>
          <p:cNvPr id="5" name="מציין מיקום של כותרת תחתונה 4">
            <a:extLst>
              <a:ext uri="{FF2B5EF4-FFF2-40B4-BE49-F238E27FC236}">
                <a16:creationId xmlns:a16="http://schemas.microsoft.com/office/drawing/2014/main" id="{8DC3CCFE-659B-0478-AC94-F1C4466848F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052AF80-A8A8-4617-98CE-D8F226345F7F}"/>
              </a:ext>
            </a:extLst>
          </p:cNvPr>
          <p:cNvSpPr>
            <a:spLocks noGrp="1"/>
          </p:cNvSpPr>
          <p:nvPr>
            <p:ph type="sldNum" sz="quarter" idx="12"/>
          </p:nvPr>
        </p:nvSpPr>
        <p:spPr/>
        <p:txBody>
          <a:bodyPr/>
          <a:lstStyle/>
          <a:p>
            <a:fld id="{8DA93DE7-AE72-49C8-B80E-926CD2A993D5}" type="slidenum">
              <a:rPr lang="he-IL" smtClean="0"/>
              <a:t>‹#›</a:t>
            </a:fld>
            <a:endParaRPr lang="he-IL"/>
          </a:p>
        </p:txBody>
      </p:sp>
    </p:spTree>
    <p:extLst>
      <p:ext uri="{BB962C8B-B14F-4D97-AF65-F5344CB8AC3E}">
        <p14:creationId xmlns:p14="http://schemas.microsoft.com/office/powerpoint/2010/main" val="26722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F12B85-BC6E-F9E7-8F4E-1E55FA8FAB3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CF5F46B-5671-309A-7988-99D30E7A8BB6}"/>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4F8237E-81DE-9256-29D9-1FB0708F8556}"/>
              </a:ext>
            </a:extLst>
          </p:cNvPr>
          <p:cNvSpPr>
            <a:spLocks noGrp="1"/>
          </p:cNvSpPr>
          <p:nvPr>
            <p:ph type="dt" sz="half" idx="10"/>
          </p:nvPr>
        </p:nvSpPr>
        <p:spPr/>
        <p:txBody>
          <a:bodyPr/>
          <a:lstStyle/>
          <a:p>
            <a:fld id="{52C78503-22D3-499D-9CE0-E5BC975E9F11}" type="datetimeFigureOut">
              <a:rPr lang="he-IL" smtClean="0"/>
              <a:t>ח'/סיון/תשפ"ו</a:t>
            </a:fld>
            <a:endParaRPr lang="he-IL"/>
          </a:p>
        </p:txBody>
      </p:sp>
      <p:sp>
        <p:nvSpPr>
          <p:cNvPr id="5" name="מציין מיקום של כותרת תחתונה 4">
            <a:extLst>
              <a:ext uri="{FF2B5EF4-FFF2-40B4-BE49-F238E27FC236}">
                <a16:creationId xmlns:a16="http://schemas.microsoft.com/office/drawing/2014/main" id="{3D4DDA7B-5793-01BA-FD4E-9D4AE77C24D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52926A7-CAB4-B985-D6E7-867A976AF7DA}"/>
              </a:ext>
            </a:extLst>
          </p:cNvPr>
          <p:cNvSpPr>
            <a:spLocks noGrp="1"/>
          </p:cNvSpPr>
          <p:nvPr>
            <p:ph type="sldNum" sz="quarter" idx="12"/>
          </p:nvPr>
        </p:nvSpPr>
        <p:spPr/>
        <p:txBody>
          <a:bodyPr/>
          <a:lstStyle/>
          <a:p>
            <a:fld id="{8DA93DE7-AE72-49C8-B80E-926CD2A993D5}" type="slidenum">
              <a:rPr lang="he-IL" smtClean="0"/>
              <a:t>‹#›</a:t>
            </a:fld>
            <a:endParaRPr lang="he-IL"/>
          </a:p>
        </p:txBody>
      </p:sp>
    </p:spTree>
    <p:extLst>
      <p:ext uri="{BB962C8B-B14F-4D97-AF65-F5344CB8AC3E}">
        <p14:creationId xmlns:p14="http://schemas.microsoft.com/office/powerpoint/2010/main" val="358393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687F668A-2EDA-00BD-D997-CBDA7FD8B92F}"/>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06D9D2C-66E7-CAB2-3AFC-2232F02491F4}"/>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0165992-A9AC-C4AB-404D-24D2D1BEC8E9}"/>
              </a:ext>
            </a:extLst>
          </p:cNvPr>
          <p:cNvSpPr>
            <a:spLocks noGrp="1"/>
          </p:cNvSpPr>
          <p:nvPr>
            <p:ph type="dt" sz="half" idx="10"/>
          </p:nvPr>
        </p:nvSpPr>
        <p:spPr/>
        <p:txBody>
          <a:bodyPr/>
          <a:lstStyle/>
          <a:p>
            <a:fld id="{52C78503-22D3-499D-9CE0-E5BC975E9F11}" type="datetimeFigureOut">
              <a:rPr lang="he-IL" smtClean="0"/>
              <a:t>ח'/סיון/תשפ"ו</a:t>
            </a:fld>
            <a:endParaRPr lang="he-IL"/>
          </a:p>
        </p:txBody>
      </p:sp>
      <p:sp>
        <p:nvSpPr>
          <p:cNvPr id="5" name="מציין מיקום של כותרת תחתונה 4">
            <a:extLst>
              <a:ext uri="{FF2B5EF4-FFF2-40B4-BE49-F238E27FC236}">
                <a16:creationId xmlns:a16="http://schemas.microsoft.com/office/drawing/2014/main" id="{8C8B07C9-C2FA-2FC1-0EF8-4CDF213BBB2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45BD5EC-D191-19B8-3D68-D231C6880365}"/>
              </a:ext>
            </a:extLst>
          </p:cNvPr>
          <p:cNvSpPr>
            <a:spLocks noGrp="1"/>
          </p:cNvSpPr>
          <p:nvPr>
            <p:ph type="sldNum" sz="quarter" idx="12"/>
          </p:nvPr>
        </p:nvSpPr>
        <p:spPr/>
        <p:txBody>
          <a:bodyPr/>
          <a:lstStyle/>
          <a:p>
            <a:fld id="{8DA93DE7-AE72-49C8-B80E-926CD2A993D5}" type="slidenum">
              <a:rPr lang="he-IL" smtClean="0"/>
              <a:t>‹#›</a:t>
            </a:fld>
            <a:endParaRPr lang="he-IL"/>
          </a:p>
        </p:txBody>
      </p:sp>
    </p:spTree>
    <p:extLst>
      <p:ext uri="{BB962C8B-B14F-4D97-AF65-F5344CB8AC3E}">
        <p14:creationId xmlns:p14="http://schemas.microsoft.com/office/powerpoint/2010/main" val="405889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C8B1994-514C-4287-413C-AE6475B7F37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44C639E-F469-737A-4018-018FCC242A3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61A4E99-CE23-D0C6-1A04-EBBE10676A8E}"/>
              </a:ext>
            </a:extLst>
          </p:cNvPr>
          <p:cNvSpPr>
            <a:spLocks noGrp="1"/>
          </p:cNvSpPr>
          <p:nvPr>
            <p:ph type="dt" sz="half" idx="10"/>
          </p:nvPr>
        </p:nvSpPr>
        <p:spPr/>
        <p:txBody>
          <a:bodyPr/>
          <a:lstStyle/>
          <a:p>
            <a:fld id="{52C78503-22D3-499D-9CE0-E5BC975E9F11}" type="datetimeFigureOut">
              <a:rPr lang="he-IL" smtClean="0"/>
              <a:t>ח'/סיון/תשפ"ו</a:t>
            </a:fld>
            <a:endParaRPr lang="he-IL"/>
          </a:p>
        </p:txBody>
      </p:sp>
      <p:sp>
        <p:nvSpPr>
          <p:cNvPr id="5" name="מציין מיקום של כותרת תחתונה 4">
            <a:extLst>
              <a:ext uri="{FF2B5EF4-FFF2-40B4-BE49-F238E27FC236}">
                <a16:creationId xmlns:a16="http://schemas.microsoft.com/office/drawing/2014/main" id="{D64B2FB4-CB7C-2A52-CBE7-0954ADA0A15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F1AA6EB-CD4F-6BDA-F64A-0B5FD9BF52D5}"/>
              </a:ext>
            </a:extLst>
          </p:cNvPr>
          <p:cNvSpPr>
            <a:spLocks noGrp="1"/>
          </p:cNvSpPr>
          <p:nvPr>
            <p:ph type="sldNum" sz="quarter" idx="12"/>
          </p:nvPr>
        </p:nvSpPr>
        <p:spPr/>
        <p:txBody>
          <a:bodyPr/>
          <a:lstStyle/>
          <a:p>
            <a:fld id="{8DA93DE7-AE72-49C8-B80E-926CD2A993D5}" type="slidenum">
              <a:rPr lang="he-IL" smtClean="0"/>
              <a:t>‹#›</a:t>
            </a:fld>
            <a:endParaRPr lang="he-IL"/>
          </a:p>
        </p:txBody>
      </p:sp>
    </p:spTree>
    <p:extLst>
      <p:ext uri="{BB962C8B-B14F-4D97-AF65-F5344CB8AC3E}">
        <p14:creationId xmlns:p14="http://schemas.microsoft.com/office/powerpoint/2010/main" val="151388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C7358C-29B4-C705-4E72-B94F5A883581}"/>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3A194F5-011F-CC13-DB54-1D9C780AB0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98AB3C63-B18C-66E2-B291-688D3272492A}"/>
              </a:ext>
            </a:extLst>
          </p:cNvPr>
          <p:cNvSpPr>
            <a:spLocks noGrp="1"/>
          </p:cNvSpPr>
          <p:nvPr>
            <p:ph type="dt" sz="half" idx="10"/>
          </p:nvPr>
        </p:nvSpPr>
        <p:spPr/>
        <p:txBody>
          <a:bodyPr/>
          <a:lstStyle/>
          <a:p>
            <a:fld id="{52C78503-22D3-499D-9CE0-E5BC975E9F11}" type="datetimeFigureOut">
              <a:rPr lang="he-IL" smtClean="0"/>
              <a:t>ח'/סיון/תשפ"ו</a:t>
            </a:fld>
            <a:endParaRPr lang="he-IL"/>
          </a:p>
        </p:txBody>
      </p:sp>
      <p:sp>
        <p:nvSpPr>
          <p:cNvPr id="5" name="מציין מיקום של כותרת תחתונה 4">
            <a:extLst>
              <a:ext uri="{FF2B5EF4-FFF2-40B4-BE49-F238E27FC236}">
                <a16:creationId xmlns:a16="http://schemas.microsoft.com/office/drawing/2014/main" id="{83B73B9B-4049-F5BE-51CC-0FFEDCE0BCD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7BD425B-86C3-FB05-F7E0-5328B11FD781}"/>
              </a:ext>
            </a:extLst>
          </p:cNvPr>
          <p:cNvSpPr>
            <a:spLocks noGrp="1"/>
          </p:cNvSpPr>
          <p:nvPr>
            <p:ph type="sldNum" sz="quarter" idx="12"/>
          </p:nvPr>
        </p:nvSpPr>
        <p:spPr/>
        <p:txBody>
          <a:bodyPr/>
          <a:lstStyle/>
          <a:p>
            <a:fld id="{8DA93DE7-AE72-49C8-B80E-926CD2A993D5}" type="slidenum">
              <a:rPr lang="he-IL" smtClean="0"/>
              <a:t>‹#›</a:t>
            </a:fld>
            <a:endParaRPr lang="he-IL"/>
          </a:p>
        </p:txBody>
      </p:sp>
    </p:spTree>
    <p:extLst>
      <p:ext uri="{BB962C8B-B14F-4D97-AF65-F5344CB8AC3E}">
        <p14:creationId xmlns:p14="http://schemas.microsoft.com/office/powerpoint/2010/main" val="351060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EEA9A1-55F1-D8F3-ED22-F968CEEF2FD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256CA85-ED49-13D6-A969-3453199EDCA6}"/>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6E698D9A-B24B-CA9E-7840-3007909A99C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A0A6E27-DD68-3830-3DA6-A4BA303C1C77}"/>
              </a:ext>
            </a:extLst>
          </p:cNvPr>
          <p:cNvSpPr>
            <a:spLocks noGrp="1"/>
          </p:cNvSpPr>
          <p:nvPr>
            <p:ph type="dt" sz="half" idx="10"/>
          </p:nvPr>
        </p:nvSpPr>
        <p:spPr/>
        <p:txBody>
          <a:bodyPr/>
          <a:lstStyle/>
          <a:p>
            <a:fld id="{52C78503-22D3-499D-9CE0-E5BC975E9F11}" type="datetimeFigureOut">
              <a:rPr lang="he-IL" smtClean="0"/>
              <a:t>ח'/סיון/תשפ"ו</a:t>
            </a:fld>
            <a:endParaRPr lang="he-IL"/>
          </a:p>
        </p:txBody>
      </p:sp>
      <p:sp>
        <p:nvSpPr>
          <p:cNvPr id="6" name="מציין מיקום של כותרת תחתונה 5">
            <a:extLst>
              <a:ext uri="{FF2B5EF4-FFF2-40B4-BE49-F238E27FC236}">
                <a16:creationId xmlns:a16="http://schemas.microsoft.com/office/drawing/2014/main" id="{B0AD9367-D77C-1E38-7F4F-47B6C5C34B3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014977A-FC6F-E262-9F44-391B3F9789DD}"/>
              </a:ext>
            </a:extLst>
          </p:cNvPr>
          <p:cNvSpPr>
            <a:spLocks noGrp="1"/>
          </p:cNvSpPr>
          <p:nvPr>
            <p:ph type="sldNum" sz="quarter" idx="12"/>
          </p:nvPr>
        </p:nvSpPr>
        <p:spPr/>
        <p:txBody>
          <a:bodyPr/>
          <a:lstStyle/>
          <a:p>
            <a:fld id="{8DA93DE7-AE72-49C8-B80E-926CD2A993D5}" type="slidenum">
              <a:rPr lang="he-IL" smtClean="0"/>
              <a:t>‹#›</a:t>
            </a:fld>
            <a:endParaRPr lang="he-IL"/>
          </a:p>
        </p:txBody>
      </p:sp>
    </p:spTree>
    <p:extLst>
      <p:ext uri="{BB962C8B-B14F-4D97-AF65-F5344CB8AC3E}">
        <p14:creationId xmlns:p14="http://schemas.microsoft.com/office/powerpoint/2010/main" val="245783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1CFBA3-F699-744B-F44E-EA51E77E2E0D}"/>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069AD63-161F-12E2-6F8F-28BA459971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4ABD546-45A9-81DA-7BC4-9E04BB59E70E}"/>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536DEDDD-8494-9A4E-261F-B7D9DABB9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47B74CC5-E930-B540-181F-B635089CA92F}"/>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A961166-4DCC-1284-C152-B7CC34044416}"/>
              </a:ext>
            </a:extLst>
          </p:cNvPr>
          <p:cNvSpPr>
            <a:spLocks noGrp="1"/>
          </p:cNvSpPr>
          <p:nvPr>
            <p:ph type="dt" sz="half" idx="10"/>
          </p:nvPr>
        </p:nvSpPr>
        <p:spPr/>
        <p:txBody>
          <a:bodyPr/>
          <a:lstStyle/>
          <a:p>
            <a:fld id="{52C78503-22D3-499D-9CE0-E5BC975E9F11}" type="datetimeFigureOut">
              <a:rPr lang="he-IL" smtClean="0"/>
              <a:t>ח'/סיון/תשפ"ו</a:t>
            </a:fld>
            <a:endParaRPr lang="he-IL"/>
          </a:p>
        </p:txBody>
      </p:sp>
      <p:sp>
        <p:nvSpPr>
          <p:cNvPr id="8" name="מציין מיקום של כותרת תחתונה 7">
            <a:extLst>
              <a:ext uri="{FF2B5EF4-FFF2-40B4-BE49-F238E27FC236}">
                <a16:creationId xmlns:a16="http://schemas.microsoft.com/office/drawing/2014/main" id="{EB950152-DF37-CEB8-EC8D-2FC5AB1DF251}"/>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0B879508-A4CF-18BD-4F36-55E221539065}"/>
              </a:ext>
            </a:extLst>
          </p:cNvPr>
          <p:cNvSpPr>
            <a:spLocks noGrp="1"/>
          </p:cNvSpPr>
          <p:nvPr>
            <p:ph type="sldNum" sz="quarter" idx="12"/>
          </p:nvPr>
        </p:nvSpPr>
        <p:spPr/>
        <p:txBody>
          <a:bodyPr/>
          <a:lstStyle/>
          <a:p>
            <a:fld id="{8DA93DE7-AE72-49C8-B80E-926CD2A993D5}" type="slidenum">
              <a:rPr lang="he-IL" smtClean="0"/>
              <a:t>‹#›</a:t>
            </a:fld>
            <a:endParaRPr lang="he-IL"/>
          </a:p>
        </p:txBody>
      </p:sp>
    </p:spTree>
    <p:extLst>
      <p:ext uri="{BB962C8B-B14F-4D97-AF65-F5344CB8AC3E}">
        <p14:creationId xmlns:p14="http://schemas.microsoft.com/office/powerpoint/2010/main" val="384445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D053A7-E247-27D9-B738-652265FD554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F8381F4-CE78-E097-A0E1-C08F90783005}"/>
              </a:ext>
            </a:extLst>
          </p:cNvPr>
          <p:cNvSpPr>
            <a:spLocks noGrp="1"/>
          </p:cNvSpPr>
          <p:nvPr>
            <p:ph type="dt" sz="half" idx="10"/>
          </p:nvPr>
        </p:nvSpPr>
        <p:spPr/>
        <p:txBody>
          <a:bodyPr/>
          <a:lstStyle/>
          <a:p>
            <a:fld id="{52C78503-22D3-499D-9CE0-E5BC975E9F11}" type="datetimeFigureOut">
              <a:rPr lang="he-IL" smtClean="0"/>
              <a:t>ח'/סיון/תשפ"ו</a:t>
            </a:fld>
            <a:endParaRPr lang="he-IL"/>
          </a:p>
        </p:txBody>
      </p:sp>
      <p:sp>
        <p:nvSpPr>
          <p:cNvPr id="4" name="מציין מיקום של כותרת תחתונה 3">
            <a:extLst>
              <a:ext uri="{FF2B5EF4-FFF2-40B4-BE49-F238E27FC236}">
                <a16:creationId xmlns:a16="http://schemas.microsoft.com/office/drawing/2014/main" id="{B71E9B53-F549-F326-E701-3733E4F7AEC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3CE2B6BB-8CDB-A704-4F67-FCA7A0AAC8D1}"/>
              </a:ext>
            </a:extLst>
          </p:cNvPr>
          <p:cNvSpPr>
            <a:spLocks noGrp="1"/>
          </p:cNvSpPr>
          <p:nvPr>
            <p:ph type="sldNum" sz="quarter" idx="12"/>
          </p:nvPr>
        </p:nvSpPr>
        <p:spPr/>
        <p:txBody>
          <a:bodyPr/>
          <a:lstStyle/>
          <a:p>
            <a:fld id="{8DA93DE7-AE72-49C8-B80E-926CD2A993D5}" type="slidenum">
              <a:rPr lang="he-IL" smtClean="0"/>
              <a:t>‹#›</a:t>
            </a:fld>
            <a:endParaRPr lang="he-IL"/>
          </a:p>
        </p:txBody>
      </p:sp>
    </p:spTree>
    <p:extLst>
      <p:ext uri="{BB962C8B-B14F-4D97-AF65-F5344CB8AC3E}">
        <p14:creationId xmlns:p14="http://schemas.microsoft.com/office/powerpoint/2010/main" val="35474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A0A0521-7747-A09A-8719-6F41E1C60483}"/>
              </a:ext>
            </a:extLst>
          </p:cNvPr>
          <p:cNvSpPr>
            <a:spLocks noGrp="1"/>
          </p:cNvSpPr>
          <p:nvPr>
            <p:ph type="dt" sz="half" idx="10"/>
          </p:nvPr>
        </p:nvSpPr>
        <p:spPr/>
        <p:txBody>
          <a:bodyPr/>
          <a:lstStyle/>
          <a:p>
            <a:fld id="{52C78503-22D3-499D-9CE0-E5BC975E9F11}" type="datetimeFigureOut">
              <a:rPr lang="he-IL" smtClean="0"/>
              <a:t>ח'/סיון/תשפ"ו</a:t>
            </a:fld>
            <a:endParaRPr lang="he-IL"/>
          </a:p>
        </p:txBody>
      </p:sp>
      <p:sp>
        <p:nvSpPr>
          <p:cNvPr id="3" name="מציין מיקום של כותרת תחתונה 2">
            <a:extLst>
              <a:ext uri="{FF2B5EF4-FFF2-40B4-BE49-F238E27FC236}">
                <a16:creationId xmlns:a16="http://schemas.microsoft.com/office/drawing/2014/main" id="{A52847B7-F833-956F-7628-F4812F66BC1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71895DE-16A9-6A91-0941-9F8AD593C1CF}"/>
              </a:ext>
            </a:extLst>
          </p:cNvPr>
          <p:cNvSpPr>
            <a:spLocks noGrp="1"/>
          </p:cNvSpPr>
          <p:nvPr>
            <p:ph type="sldNum" sz="quarter" idx="12"/>
          </p:nvPr>
        </p:nvSpPr>
        <p:spPr/>
        <p:txBody>
          <a:bodyPr/>
          <a:lstStyle/>
          <a:p>
            <a:fld id="{8DA93DE7-AE72-49C8-B80E-926CD2A993D5}" type="slidenum">
              <a:rPr lang="he-IL" smtClean="0"/>
              <a:t>‹#›</a:t>
            </a:fld>
            <a:endParaRPr lang="he-IL"/>
          </a:p>
        </p:txBody>
      </p:sp>
    </p:spTree>
    <p:extLst>
      <p:ext uri="{BB962C8B-B14F-4D97-AF65-F5344CB8AC3E}">
        <p14:creationId xmlns:p14="http://schemas.microsoft.com/office/powerpoint/2010/main" val="28217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514D160-9AE2-6A77-FAE4-8836885CC8D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9CCC73E-2D2E-8605-F3BF-544CB268A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7D63D65-661E-2278-E0AF-FB36F82F4A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3C8EE0F-EF50-737A-A1C6-8C0CEB3C7296}"/>
              </a:ext>
            </a:extLst>
          </p:cNvPr>
          <p:cNvSpPr>
            <a:spLocks noGrp="1"/>
          </p:cNvSpPr>
          <p:nvPr>
            <p:ph type="dt" sz="half" idx="10"/>
          </p:nvPr>
        </p:nvSpPr>
        <p:spPr/>
        <p:txBody>
          <a:bodyPr/>
          <a:lstStyle/>
          <a:p>
            <a:fld id="{52C78503-22D3-499D-9CE0-E5BC975E9F11}" type="datetimeFigureOut">
              <a:rPr lang="he-IL" smtClean="0"/>
              <a:t>ח'/סיון/תשפ"ו</a:t>
            </a:fld>
            <a:endParaRPr lang="he-IL"/>
          </a:p>
        </p:txBody>
      </p:sp>
      <p:sp>
        <p:nvSpPr>
          <p:cNvPr id="6" name="מציין מיקום של כותרת תחתונה 5">
            <a:extLst>
              <a:ext uri="{FF2B5EF4-FFF2-40B4-BE49-F238E27FC236}">
                <a16:creationId xmlns:a16="http://schemas.microsoft.com/office/drawing/2014/main" id="{22DDC087-28EF-3E93-073D-90AEC509C47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1A3B2F4-8187-B108-67A2-117BAAA22E69}"/>
              </a:ext>
            </a:extLst>
          </p:cNvPr>
          <p:cNvSpPr>
            <a:spLocks noGrp="1"/>
          </p:cNvSpPr>
          <p:nvPr>
            <p:ph type="sldNum" sz="quarter" idx="12"/>
          </p:nvPr>
        </p:nvSpPr>
        <p:spPr/>
        <p:txBody>
          <a:bodyPr/>
          <a:lstStyle/>
          <a:p>
            <a:fld id="{8DA93DE7-AE72-49C8-B80E-926CD2A993D5}" type="slidenum">
              <a:rPr lang="he-IL" smtClean="0"/>
              <a:t>‹#›</a:t>
            </a:fld>
            <a:endParaRPr lang="he-IL"/>
          </a:p>
        </p:txBody>
      </p:sp>
    </p:spTree>
    <p:extLst>
      <p:ext uri="{BB962C8B-B14F-4D97-AF65-F5344CB8AC3E}">
        <p14:creationId xmlns:p14="http://schemas.microsoft.com/office/powerpoint/2010/main" val="131285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55F4E2-778F-5B5A-85B1-20899D69B77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E048A87-CED7-150D-425D-4E368D0EE0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FE16EA40-059D-E495-1CCD-20DAD5597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B3C7217-D2F3-4371-404C-CFE55577FDC0}"/>
              </a:ext>
            </a:extLst>
          </p:cNvPr>
          <p:cNvSpPr>
            <a:spLocks noGrp="1"/>
          </p:cNvSpPr>
          <p:nvPr>
            <p:ph type="dt" sz="half" idx="10"/>
          </p:nvPr>
        </p:nvSpPr>
        <p:spPr/>
        <p:txBody>
          <a:bodyPr/>
          <a:lstStyle/>
          <a:p>
            <a:fld id="{52C78503-22D3-499D-9CE0-E5BC975E9F11}" type="datetimeFigureOut">
              <a:rPr lang="he-IL" smtClean="0"/>
              <a:t>ח'/סיון/תשפ"ו</a:t>
            </a:fld>
            <a:endParaRPr lang="he-IL"/>
          </a:p>
        </p:txBody>
      </p:sp>
      <p:sp>
        <p:nvSpPr>
          <p:cNvPr id="6" name="מציין מיקום של כותרת תחתונה 5">
            <a:extLst>
              <a:ext uri="{FF2B5EF4-FFF2-40B4-BE49-F238E27FC236}">
                <a16:creationId xmlns:a16="http://schemas.microsoft.com/office/drawing/2014/main" id="{555CBFA0-10F8-FD8E-8869-67F772CEC85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534DB65-0488-332E-1CA6-8C0B111E425E}"/>
              </a:ext>
            </a:extLst>
          </p:cNvPr>
          <p:cNvSpPr>
            <a:spLocks noGrp="1"/>
          </p:cNvSpPr>
          <p:nvPr>
            <p:ph type="sldNum" sz="quarter" idx="12"/>
          </p:nvPr>
        </p:nvSpPr>
        <p:spPr/>
        <p:txBody>
          <a:bodyPr/>
          <a:lstStyle/>
          <a:p>
            <a:fld id="{8DA93DE7-AE72-49C8-B80E-926CD2A993D5}" type="slidenum">
              <a:rPr lang="he-IL" smtClean="0"/>
              <a:t>‹#›</a:t>
            </a:fld>
            <a:endParaRPr lang="he-IL"/>
          </a:p>
        </p:txBody>
      </p:sp>
    </p:spTree>
    <p:extLst>
      <p:ext uri="{BB962C8B-B14F-4D97-AF65-F5344CB8AC3E}">
        <p14:creationId xmlns:p14="http://schemas.microsoft.com/office/powerpoint/2010/main" val="27764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238DDC8F-A1A6-C963-28DA-C839CFC867D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D214AF0-3C2D-684A-B94C-F058B431D64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F20C5A7-12D5-E47B-51E5-6D83A42B531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52C78503-22D3-499D-9CE0-E5BC975E9F11}" type="datetimeFigureOut">
              <a:rPr lang="he-IL" smtClean="0"/>
              <a:t>ח'/סיון/תשפ"ו</a:t>
            </a:fld>
            <a:endParaRPr lang="he-IL"/>
          </a:p>
        </p:txBody>
      </p:sp>
      <p:sp>
        <p:nvSpPr>
          <p:cNvPr id="5" name="מציין מיקום של כותרת תחתונה 4">
            <a:extLst>
              <a:ext uri="{FF2B5EF4-FFF2-40B4-BE49-F238E27FC236}">
                <a16:creationId xmlns:a16="http://schemas.microsoft.com/office/drawing/2014/main" id="{C3821142-C7C1-7F7C-72B1-027C2B9A2F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B7366A3-8508-40F9-90FE-6DEE165FCE0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8DA93DE7-AE72-49C8-B80E-926CD2A993D5}" type="slidenum">
              <a:rPr lang="he-IL" smtClean="0"/>
              <a:t>‹#›</a:t>
            </a:fld>
            <a:endParaRPr lang="he-IL"/>
          </a:p>
        </p:txBody>
      </p:sp>
    </p:spTree>
    <p:extLst>
      <p:ext uri="{BB962C8B-B14F-4D97-AF65-F5344CB8AC3E}">
        <p14:creationId xmlns:p14="http://schemas.microsoft.com/office/powerpoint/2010/main" val="1897087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צורה חופשית: צורה 18">
            <a:extLst>
              <a:ext uri="{FF2B5EF4-FFF2-40B4-BE49-F238E27FC236}">
                <a16:creationId xmlns:a16="http://schemas.microsoft.com/office/drawing/2014/main" id="{863020A5-F2DE-35A3-D7C5-B846D1A5170A}"/>
              </a:ext>
            </a:extLst>
          </p:cNvPr>
          <p:cNvSpPr/>
          <p:nvPr/>
        </p:nvSpPr>
        <p:spPr>
          <a:xfrm>
            <a:off x="7479587" y="0"/>
            <a:ext cx="4712413" cy="6858000"/>
          </a:xfrm>
          <a:custGeom>
            <a:avLst/>
            <a:gdLst>
              <a:gd name="connsiteX0" fmla="*/ 1750143 w 4712413"/>
              <a:gd name="connsiteY0" fmla="*/ 0 h 6858000"/>
              <a:gd name="connsiteX1" fmla="*/ 1777429 w 4712413"/>
              <a:gd name="connsiteY1" fmla="*/ 0 h 6858000"/>
              <a:gd name="connsiteX2" fmla="*/ 4712412 w 4712413"/>
              <a:gd name="connsiteY2" fmla="*/ 0 h 6858000"/>
              <a:gd name="connsiteX3" fmla="*/ 4712413 w 4712413"/>
              <a:gd name="connsiteY3" fmla="*/ 0 h 6858000"/>
              <a:gd name="connsiteX4" fmla="*/ 4712413 w 4712413"/>
              <a:gd name="connsiteY4" fmla="*/ 6858000 h 6858000"/>
              <a:gd name="connsiteX5" fmla="*/ 2962269 w 4712413"/>
              <a:gd name="connsiteY5" fmla="*/ 6858000 h 6858000"/>
              <a:gd name="connsiteX6" fmla="*/ 1777429 w 4712413"/>
              <a:gd name="connsiteY6" fmla="*/ 6858000 h 6858000"/>
              <a:gd name="connsiteX7" fmla="*/ 0 w 471241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2413" h="6858000">
                <a:moveTo>
                  <a:pt x="1750143" y="0"/>
                </a:moveTo>
                <a:lnTo>
                  <a:pt x="1777429" y="0"/>
                </a:lnTo>
                <a:lnTo>
                  <a:pt x="4712412" y="0"/>
                </a:lnTo>
                <a:lnTo>
                  <a:pt x="4712413" y="0"/>
                </a:lnTo>
                <a:lnTo>
                  <a:pt x="4712413" y="6858000"/>
                </a:lnTo>
                <a:lnTo>
                  <a:pt x="2962269" y="6858000"/>
                </a:lnTo>
                <a:lnTo>
                  <a:pt x="1777429" y="6858000"/>
                </a:lnTo>
                <a:lnTo>
                  <a:pt x="0" y="685800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7" name="מקבילית 6">
            <a:extLst>
              <a:ext uri="{FF2B5EF4-FFF2-40B4-BE49-F238E27FC236}">
                <a16:creationId xmlns:a16="http://schemas.microsoft.com/office/drawing/2014/main" id="{78A4A4F4-E14A-80FB-1ED2-7B13DCB192FF}"/>
              </a:ext>
            </a:extLst>
          </p:cNvPr>
          <p:cNvSpPr/>
          <p:nvPr/>
        </p:nvSpPr>
        <p:spPr>
          <a:xfrm>
            <a:off x="5188449" y="0"/>
            <a:ext cx="4068568" cy="5260369"/>
          </a:xfrm>
          <a:prstGeom prst="parallelogram">
            <a:avLst>
              <a:gd name="adj" fmla="val 33493"/>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צורה חופשית: צורה 2">
            <a:extLst>
              <a:ext uri="{FF2B5EF4-FFF2-40B4-BE49-F238E27FC236}">
                <a16:creationId xmlns:a16="http://schemas.microsoft.com/office/drawing/2014/main" id="{63C277F2-E7E8-195B-7C71-0E35A0CF5BBE}"/>
              </a:ext>
            </a:extLst>
          </p:cNvPr>
          <p:cNvSpPr/>
          <p:nvPr/>
        </p:nvSpPr>
        <p:spPr>
          <a:xfrm>
            <a:off x="0" y="1185564"/>
            <a:ext cx="7968153" cy="2889241"/>
          </a:xfrm>
          <a:custGeom>
            <a:avLst/>
            <a:gdLst>
              <a:gd name="connsiteX0" fmla="*/ 744019 w 7968153"/>
              <a:gd name="connsiteY0" fmla="*/ 0 h 2889241"/>
              <a:gd name="connsiteX1" fmla="*/ 7968153 w 7968153"/>
              <a:gd name="connsiteY1" fmla="*/ 0 h 2889241"/>
              <a:gd name="connsiteX2" fmla="*/ 7243016 w 7968153"/>
              <a:gd name="connsiteY2" fmla="*/ 2889240 h 2889241"/>
              <a:gd name="connsiteX3" fmla="*/ 2167847 w 7968153"/>
              <a:gd name="connsiteY3" fmla="*/ 2889240 h 2889241"/>
              <a:gd name="connsiteX4" fmla="*/ 2167847 w 7968153"/>
              <a:gd name="connsiteY4" fmla="*/ 2889241 h 2889241"/>
              <a:gd name="connsiteX5" fmla="*/ 0 w 7968153"/>
              <a:gd name="connsiteY5" fmla="*/ 2889241 h 2889241"/>
              <a:gd name="connsiteX6" fmla="*/ 0 w 7968153"/>
              <a:gd name="connsiteY6" fmla="*/ 1 h 2889241"/>
              <a:gd name="connsiteX7" fmla="*/ 744019 w 7968153"/>
              <a:gd name="connsiteY7" fmla="*/ 1 h 288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8153" h="2889241">
                <a:moveTo>
                  <a:pt x="744019" y="0"/>
                </a:moveTo>
                <a:lnTo>
                  <a:pt x="7968153" y="0"/>
                </a:lnTo>
                <a:lnTo>
                  <a:pt x="7243016" y="2889240"/>
                </a:lnTo>
                <a:lnTo>
                  <a:pt x="2167847" y="2889240"/>
                </a:lnTo>
                <a:lnTo>
                  <a:pt x="2167847" y="2889241"/>
                </a:lnTo>
                <a:lnTo>
                  <a:pt x="0" y="2889241"/>
                </a:lnTo>
                <a:lnTo>
                  <a:pt x="0" y="1"/>
                </a:lnTo>
                <a:lnTo>
                  <a:pt x="744019" y="1"/>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13" name="תיבת טקסט 12">
            <a:extLst>
              <a:ext uri="{FF2B5EF4-FFF2-40B4-BE49-F238E27FC236}">
                <a16:creationId xmlns:a16="http://schemas.microsoft.com/office/drawing/2014/main" id="{6070E0D4-659F-FCD8-1534-B776CE04689E}"/>
              </a:ext>
            </a:extLst>
          </p:cNvPr>
          <p:cNvSpPr txBox="1"/>
          <p:nvPr/>
        </p:nvSpPr>
        <p:spPr>
          <a:xfrm>
            <a:off x="-1" y="1836082"/>
            <a:ext cx="7126942" cy="1077218"/>
          </a:xfrm>
          <a:prstGeom prst="rect">
            <a:avLst/>
          </a:prstGeom>
          <a:noFill/>
        </p:spPr>
        <p:txBody>
          <a:bodyPr wrap="square" rtlCol="1">
            <a:spAutoFit/>
          </a:bodyPr>
          <a:lstStyle/>
          <a:p>
            <a:pPr algn="ctr"/>
            <a:r>
              <a:rPr lang="he-IL" sz="3200" b="1" dirty="0">
                <a:solidFill>
                  <a:schemeClr val="bg1"/>
                </a:solidFill>
              </a:rPr>
              <a:t>כולנו אחראים להצלחת הפרויקט – מזמין, מנהל, קבלן</a:t>
            </a:r>
          </a:p>
        </p:txBody>
      </p:sp>
      <p:pic>
        <p:nvPicPr>
          <p:cNvPr id="20" name="תמונה 19" descr="תמונה שמכילה שמיים, ענן, בחוץ, בניין&#10;&#10;תוכן בינה מלאכותית גנרטיבית עשוי להיות שגוי.">
            <a:extLst>
              <a:ext uri="{FF2B5EF4-FFF2-40B4-BE49-F238E27FC236}">
                <a16:creationId xmlns:a16="http://schemas.microsoft.com/office/drawing/2014/main" id="{6FB36F07-51CF-97B3-BCEA-1CE5DF883431}"/>
              </a:ext>
            </a:extLst>
          </p:cNvPr>
          <p:cNvPicPr>
            <a:picLocks noChangeAspect="1"/>
          </p:cNvPicPr>
          <p:nvPr/>
        </p:nvPicPr>
        <p:blipFill>
          <a:blip r:embed="rId2">
            <a:extLst>
              <a:ext uri="{28A0092B-C50C-407E-A947-70E740481C1C}">
                <a14:useLocalDpi xmlns:a14="http://schemas.microsoft.com/office/drawing/2010/main" val="0"/>
              </a:ext>
            </a:extLst>
          </a:blip>
          <a:srcRect l="28975" r="16470"/>
          <a:stretch>
            <a:fillRect/>
          </a:stretch>
        </p:blipFill>
        <p:spPr>
          <a:xfrm>
            <a:off x="7887300" y="0"/>
            <a:ext cx="4304701" cy="5260369"/>
          </a:xfrm>
          <a:custGeom>
            <a:avLst/>
            <a:gdLst>
              <a:gd name="connsiteX0" fmla="*/ 1342431 w 4304701"/>
              <a:gd name="connsiteY0" fmla="*/ 0 h 5260369"/>
              <a:gd name="connsiteX1" fmla="*/ 1369717 w 4304701"/>
              <a:gd name="connsiteY1" fmla="*/ 0 h 5260369"/>
              <a:gd name="connsiteX2" fmla="*/ 4304700 w 4304701"/>
              <a:gd name="connsiteY2" fmla="*/ 0 h 5260369"/>
              <a:gd name="connsiteX3" fmla="*/ 4304701 w 4304701"/>
              <a:gd name="connsiteY3" fmla="*/ 0 h 5260369"/>
              <a:gd name="connsiteX4" fmla="*/ 4304701 w 4304701"/>
              <a:gd name="connsiteY4" fmla="*/ 5260369 h 5260369"/>
              <a:gd name="connsiteX5" fmla="*/ 0 w 4304701"/>
              <a:gd name="connsiteY5" fmla="*/ 5260369 h 526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4701" h="5260369">
                <a:moveTo>
                  <a:pt x="1342431" y="0"/>
                </a:moveTo>
                <a:lnTo>
                  <a:pt x="1369717" y="0"/>
                </a:lnTo>
                <a:lnTo>
                  <a:pt x="4304700" y="0"/>
                </a:lnTo>
                <a:lnTo>
                  <a:pt x="4304701" y="0"/>
                </a:lnTo>
                <a:lnTo>
                  <a:pt x="4304701" y="5260369"/>
                </a:lnTo>
                <a:lnTo>
                  <a:pt x="0" y="5260369"/>
                </a:lnTo>
                <a:close/>
              </a:path>
            </a:pathLst>
          </a:custGeom>
        </p:spPr>
      </p:pic>
      <p:pic>
        <p:nvPicPr>
          <p:cNvPr id="2" name="Picture 13">
            <a:extLst>
              <a:ext uri="{FF2B5EF4-FFF2-40B4-BE49-F238E27FC236}">
                <a16:creationId xmlns:a16="http://schemas.microsoft.com/office/drawing/2014/main" id="{2E5AD50C-1694-414F-A16F-E4FE2773C2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23" b="98496" l="4598" r="96552">
                        <a14:foregroundMark x1="24138" y1="69925" x2="36782" y2="69925"/>
                        <a14:foregroundMark x1="43669" y1="75727" x2="32184" y2="78947"/>
                        <a14:foregroundMark x1="47501" y1="88193" x2="66667" y2="91729"/>
                        <a14:foregroundMark x1="26421" y1="84304" x2="27890" y2="84575"/>
                        <a14:foregroundMark x1="77011" y1="88722" x2="48444" y2="87664"/>
                        <a14:foregroundMark x1="34483" y1="94737" x2="68966" y2="45865"/>
                        <a14:foregroundMark x1="70115" y1="68421" x2="57471" y2="91729"/>
                        <a14:foregroundMark x1="59770" y1="75188" x2="81609" y2="88722"/>
                        <a14:foregroundMark x1="77011" y1="78947" x2="24138" y2="87218"/>
                        <a14:foregroundMark x1="28736" y1="94737" x2="4598" y2="86466"/>
                        <a14:foregroundMark x1="29885" y1="83459" x2="96552" y2="62406"/>
                        <a14:foregroundMark x1="47126" y1="69925" x2="11494" y2="62406"/>
                        <a14:foregroundMark x1="26437" y1="72180" x2="32184" y2="84962"/>
                        <a14:foregroundMark x1="19540" y1="62406" x2="13793" y2="94737"/>
                        <a14:foregroundMark x1="21839" y1="93233" x2="77011" y2="91729"/>
                        <a14:foregroundMark x1="81609" y1="91729" x2="89655" y2="58647"/>
                        <a14:foregroundMark x1="82759" y1="81955" x2="82759" y2="98496"/>
                      </a14:backgroundRemoval>
                    </a14:imgEffect>
                  </a14:imgLayer>
                </a14:imgProps>
              </a:ext>
            </a:extLst>
          </a:blip>
          <a:stretch>
            <a:fillRect/>
          </a:stretch>
        </p:blipFill>
        <p:spPr>
          <a:xfrm>
            <a:off x="0" y="4939347"/>
            <a:ext cx="1255059" cy="1918653"/>
          </a:xfrm>
          <a:prstGeom prst="rect">
            <a:avLst/>
          </a:prstGeom>
        </p:spPr>
      </p:pic>
      <p:sp>
        <p:nvSpPr>
          <p:cNvPr id="4" name="תיבת טקסט 3">
            <a:extLst>
              <a:ext uri="{FF2B5EF4-FFF2-40B4-BE49-F238E27FC236}">
                <a16:creationId xmlns:a16="http://schemas.microsoft.com/office/drawing/2014/main" id="{EE10082C-985F-3831-6C7C-42C7332F1111}"/>
              </a:ext>
            </a:extLst>
          </p:cNvPr>
          <p:cNvSpPr txBox="1"/>
          <p:nvPr/>
        </p:nvSpPr>
        <p:spPr>
          <a:xfrm>
            <a:off x="909127" y="2878500"/>
            <a:ext cx="5011478" cy="1200329"/>
          </a:xfrm>
          <a:prstGeom prst="rect">
            <a:avLst/>
          </a:prstGeom>
          <a:noFill/>
        </p:spPr>
        <p:txBody>
          <a:bodyPr wrap="square" rtlCol="1">
            <a:spAutoFit/>
          </a:bodyPr>
          <a:lstStyle/>
          <a:p>
            <a:pPr algn="ctr"/>
            <a:r>
              <a:rPr lang="he-IL" sz="2800" b="1" dirty="0">
                <a:solidFill>
                  <a:schemeClr val="bg1"/>
                </a:solidFill>
              </a:rPr>
              <a:t>כנס אגף תשתיות ובנייה חוזית</a:t>
            </a:r>
          </a:p>
          <a:p>
            <a:pPr algn="ctr"/>
            <a:endParaRPr lang="he-IL" sz="2400" b="1" dirty="0">
              <a:solidFill>
                <a:schemeClr val="bg1"/>
              </a:solidFill>
            </a:endParaRPr>
          </a:p>
          <a:p>
            <a:pPr algn="ctr"/>
            <a:r>
              <a:rPr lang="he-IL" sz="2000" dirty="0">
                <a:solidFill>
                  <a:schemeClr val="bg1"/>
                </a:solidFill>
              </a:rPr>
              <a:t>24/05/2026</a:t>
            </a:r>
            <a:endParaRPr lang="he-IL" dirty="0">
              <a:solidFill>
                <a:schemeClr val="bg1"/>
              </a:solidFill>
            </a:endParaRPr>
          </a:p>
        </p:txBody>
      </p:sp>
      <p:sp>
        <p:nvSpPr>
          <p:cNvPr id="5" name="תיבת טקסט 4">
            <a:extLst>
              <a:ext uri="{FF2B5EF4-FFF2-40B4-BE49-F238E27FC236}">
                <a16:creationId xmlns:a16="http://schemas.microsoft.com/office/drawing/2014/main" id="{417C23F4-F9F0-F714-0867-3B06E3BAFE21}"/>
              </a:ext>
            </a:extLst>
          </p:cNvPr>
          <p:cNvSpPr txBox="1"/>
          <p:nvPr/>
        </p:nvSpPr>
        <p:spPr>
          <a:xfrm>
            <a:off x="9035143" y="5898673"/>
            <a:ext cx="2569028" cy="369332"/>
          </a:xfrm>
          <a:prstGeom prst="rect">
            <a:avLst/>
          </a:prstGeom>
          <a:noFill/>
        </p:spPr>
        <p:txBody>
          <a:bodyPr wrap="square" rtlCol="1">
            <a:spAutoFit/>
          </a:bodyPr>
          <a:lstStyle/>
          <a:p>
            <a:r>
              <a:rPr lang="he-IL" b="1" dirty="0">
                <a:solidFill>
                  <a:schemeClr val="bg1"/>
                </a:solidFill>
              </a:rPr>
              <a:t>מצגת יהודה לשמן</a:t>
            </a:r>
          </a:p>
        </p:txBody>
      </p:sp>
    </p:spTree>
    <p:extLst>
      <p:ext uri="{BB962C8B-B14F-4D97-AF65-F5344CB8AC3E}">
        <p14:creationId xmlns:p14="http://schemas.microsoft.com/office/powerpoint/2010/main" val="11374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18EA5-204C-CAA6-6765-C1BF03F90BD6}"/>
            </a:ext>
          </a:extLst>
        </p:cNvPr>
        <p:cNvGrpSpPr/>
        <p:nvPr/>
      </p:nvGrpSpPr>
      <p:grpSpPr>
        <a:xfrm>
          <a:off x="0" y="0"/>
          <a:ext cx="0" cy="0"/>
          <a:chOff x="0" y="0"/>
          <a:chExt cx="0" cy="0"/>
        </a:xfrm>
      </p:grpSpPr>
      <p:sp>
        <p:nvSpPr>
          <p:cNvPr id="6" name="תיבת טקסט 5">
            <a:extLst>
              <a:ext uri="{FF2B5EF4-FFF2-40B4-BE49-F238E27FC236}">
                <a16:creationId xmlns:a16="http://schemas.microsoft.com/office/drawing/2014/main" id="{2873D1D5-60CF-F9ED-626B-E570F10DA451}"/>
              </a:ext>
            </a:extLst>
          </p:cNvPr>
          <p:cNvSpPr txBox="1"/>
          <p:nvPr/>
        </p:nvSpPr>
        <p:spPr>
          <a:xfrm>
            <a:off x="66781" y="0"/>
            <a:ext cx="11378349" cy="1438382"/>
          </a:xfrm>
          <a:custGeom>
            <a:avLst/>
            <a:gdLst/>
            <a:ahLst/>
            <a:cxnLst/>
            <a:rect l="l" t="t" r="r" b="b"/>
            <a:pathLst>
              <a:path w="11378349" h="1438382">
                <a:moveTo>
                  <a:pt x="10882714" y="430627"/>
                </a:moveTo>
                <a:lnTo>
                  <a:pt x="10962523" y="430627"/>
                </a:lnTo>
                <a:lnTo>
                  <a:pt x="10962523" y="864870"/>
                </a:lnTo>
                <a:lnTo>
                  <a:pt x="10882714" y="864870"/>
                </a:lnTo>
                <a:close/>
                <a:moveTo>
                  <a:pt x="10498179" y="425715"/>
                </a:moveTo>
                <a:cubicBezTo>
                  <a:pt x="10563118" y="425715"/>
                  <a:pt x="10613050" y="431172"/>
                  <a:pt x="10647975" y="442087"/>
                </a:cubicBezTo>
                <a:cubicBezTo>
                  <a:pt x="10682900" y="453001"/>
                  <a:pt x="10709571" y="472987"/>
                  <a:pt x="10727989" y="502046"/>
                </a:cubicBezTo>
                <a:cubicBezTo>
                  <a:pt x="10746406" y="531104"/>
                  <a:pt x="10755615" y="573874"/>
                  <a:pt x="10755615" y="630354"/>
                </a:cubicBezTo>
                <a:lnTo>
                  <a:pt x="10755615" y="864870"/>
                </a:lnTo>
                <a:lnTo>
                  <a:pt x="10677443" y="864870"/>
                </a:lnTo>
                <a:lnTo>
                  <a:pt x="10677443" y="651227"/>
                </a:lnTo>
                <a:cubicBezTo>
                  <a:pt x="10677443" y="608935"/>
                  <a:pt x="10674237" y="577967"/>
                  <a:pt x="10667825" y="558321"/>
                </a:cubicBezTo>
                <a:cubicBezTo>
                  <a:pt x="10661413" y="538676"/>
                  <a:pt x="10647429" y="522714"/>
                  <a:pt x="10625873" y="510436"/>
                </a:cubicBezTo>
                <a:cubicBezTo>
                  <a:pt x="10604319" y="498158"/>
                  <a:pt x="10568711" y="492018"/>
                  <a:pt x="10519052" y="492018"/>
                </a:cubicBezTo>
                <a:lnTo>
                  <a:pt x="10479761" y="492837"/>
                </a:lnTo>
                <a:lnTo>
                  <a:pt x="10479761" y="756002"/>
                </a:lnTo>
                <a:cubicBezTo>
                  <a:pt x="10479761" y="783287"/>
                  <a:pt x="10477238" y="804161"/>
                  <a:pt x="10472190" y="818622"/>
                </a:cubicBezTo>
                <a:cubicBezTo>
                  <a:pt x="10467143" y="833083"/>
                  <a:pt x="10456637" y="844952"/>
                  <a:pt x="10440675" y="854229"/>
                </a:cubicBezTo>
                <a:cubicBezTo>
                  <a:pt x="10424714" y="863506"/>
                  <a:pt x="10400907" y="868144"/>
                  <a:pt x="10369257" y="868144"/>
                </a:cubicBezTo>
                <a:cubicBezTo>
                  <a:pt x="10343609" y="868144"/>
                  <a:pt x="10318097" y="863642"/>
                  <a:pt x="10292722" y="854638"/>
                </a:cubicBezTo>
                <a:lnTo>
                  <a:pt x="10306228" y="796111"/>
                </a:lnTo>
                <a:cubicBezTo>
                  <a:pt x="10320417" y="801023"/>
                  <a:pt x="10335833" y="803478"/>
                  <a:pt x="10352477" y="803478"/>
                </a:cubicBezTo>
                <a:cubicBezTo>
                  <a:pt x="10371303" y="803478"/>
                  <a:pt x="10384264" y="799317"/>
                  <a:pt x="10391357" y="790995"/>
                </a:cubicBezTo>
                <a:cubicBezTo>
                  <a:pt x="10398452" y="782673"/>
                  <a:pt x="10401999" y="767598"/>
                  <a:pt x="10401999" y="745770"/>
                </a:cubicBezTo>
                <a:lnTo>
                  <a:pt x="10401999" y="495293"/>
                </a:lnTo>
                <a:cubicBezTo>
                  <a:pt x="10378534" y="495293"/>
                  <a:pt x="10349748" y="497748"/>
                  <a:pt x="10315641" y="502660"/>
                </a:cubicBezTo>
                <a:lnTo>
                  <a:pt x="10308683" y="437584"/>
                </a:lnTo>
                <a:cubicBezTo>
                  <a:pt x="10370894" y="429672"/>
                  <a:pt x="10434059" y="425715"/>
                  <a:pt x="10498179" y="425715"/>
                </a:cubicBezTo>
                <a:close/>
                <a:moveTo>
                  <a:pt x="9979923" y="425715"/>
                </a:moveTo>
                <a:cubicBezTo>
                  <a:pt x="10067781" y="425715"/>
                  <a:pt x="10128968" y="442700"/>
                  <a:pt x="10163483" y="476670"/>
                </a:cubicBezTo>
                <a:cubicBezTo>
                  <a:pt x="10197999" y="510641"/>
                  <a:pt x="10215257" y="561868"/>
                  <a:pt x="10215257" y="630354"/>
                </a:cubicBezTo>
                <a:lnTo>
                  <a:pt x="10215257" y="864870"/>
                </a:lnTo>
                <a:lnTo>
                  <a:pt x="10137495" y="864870"/>
                </a:lnTo>
                <a:lnTo>
                  <a:pt x="10137495" y="651227"/>
                </a:lnTo>
                <a:cubicBezTo>
                  <a:pt x="10137495" y="611664"/>
                  <a:pt x="10133265" y="581787"/>
                  <a:pt x="10124807" y="561596"/>
                </a:cubicBezTo>
                <a:cubicBezTo>
                  <a:pt x="10116349" y="541405"/>
                  <a:pt x="10100114" y="525033"/>
                  <a:pt x="10076103" y="512482"/>
                </a:cubicBezTo>
                <a:cubicBezTo>
                  <a:pt x="10052092" y="499931"/>
                  <a:pt x="10018531" y="493656"/>
                  <a:pt x="9975421" y="493656"/>
                </a:cubicBezTo>
                <a:cubicBezTo>
                  <a:pt x="9946225" y="493656"/>
                  <a:pt x="9911301" y="496384"/>
                  <a:pt x="9870645" y="501841"/>
                </a:cubicBezTo>
                <a:lnTo>
                  <a:pt x="9864097" y="434720"/>
                </a:lnTo>
                <a:cubicBezTo>
                  <a:pt x="9906117" y="428717"/>
                  <a:pt x="9944725" y="425715"/>
                  <a:pt x="9979923" y="425715"/>
                </a:cubicBezTo>
                <a:close/>
                <a:moveTo>
                  <a:pt x="9526629" y="425715"/>
                </a:moveTo>
                <a:cubicBezTo>
                  <a:pt x="9591568" y="425715"/>
                  <a:pt x="9641500" y="431172"/>
                  <a:pt x="9676425" y="442087"/>
                </a:cubicBezTo>
                <a:cubicBezTo>
                  <a:pt x="9711350" y="453001"/>
                  <a:pt x="9738021" y="472987"/>
                  <a:pt x="9756439" y="502046"/>
                </a:cubicBezTo>
                <a:cubicBezTo>
                  <a:pt x="9774856" y="531104"/>
                  <a:pt x="9784065" y="573874"/>
                  <a:pt x="9784065" y="630354"/>
                </a:cubicBezTo>
                <a:lnTo>
                  <a:pt x="9784065" y="864870"/>
                </a:lnTo>
                <a:lnTo>
                  <a:pt x="9705893" y="864870"/>
                </a:lnTo>
                <a:lnTo>
                  <a:pt x="9705893" y="651227"/>
                </a:lnTo>
                <a:cubicBezTo>
                  <a:pt x="9705893" y="608935"/>
                  <a:pt x="9702687" y="577967"/>
                  <a:pt x="9696275" y="558321"/>
                </a:cubicBezTo>
                <a:cubicBezTo>
                  <a:pt x="9689863" y="538676"/>
                  <a:pt x="9675879" y="522714"/>
                  <a:pt x="9654324" y="510436"/>
                </a:cubicBezTo>
                <a:cubicBezTo>
                  <a:pt x="9632769" y="498158"/>
                  <a:pt x="9597161" y="492018"/>
                  <a:pt x="9547503" y="492018"/>
                </a:cubicBezTo>
                <a:lnTo>
                  <a:pt x="9508212" y="492837"/>
                </a:lnTo>
                <a:lnTo>
                  <a:pt x="9508212" y="756002"/>
                </a:lnTo>
                <a:cubicBezTo>
                  <a:pt x="9508212" y="783287"/>
                  <a:pt x="9505688" y="804161"/>
                  <a:pt x="9500641" y="818622"/>
                </a:cubicBezTo>
                <a:cubicBezTo>
                  <a:pt x="9495593" y="833083"/>
                  <a:pt x="9485087" y="844952"/>
                  <a:pt x="9469126" y="854229"/>
                </a:cubicBezTo>
                <a:cubicBezTo>
                  <a:pt x="9453164" y="863506"/>
                  <a:pt x="9429357" y="868144"/>
                  <a:pt x="9397707" y="868144"/>
                </a:cubicBezTo>
                <a:cubicBezTo>
                  <a:pt x="9372059" y="868144"/>
                  <a:pt x="9346547" y="863642"/>
                  <a:pt x="9321172" y="854638"/>
                </a:cubicBezTo>
                <a:lnTo>
                  <a:pt x="9334679" y="796111"/>
                </a:lnTo>
                <a:cubicBezTo>
                  <a:pt x="9348867" y="801023"/>
                  <a:pt x="9364283" y="803478"/>
                  <a:pt x="9380927" y="803478"/>
                </a:cubicBezTo>
                <a:cubicBezTo>
                  <a:pt x="9399753" y="803478"/>
                  <a:pt x="9412714" y="799317"/>
                  <a:pt x="9419808" y="790995"/>
                </a:cubicBezTo>
                <a:cubicBezTo>
                  <a:pt x="9426902" y="782673"/>
                  <a:pt x="9430449" y="767598"/>
                  <a:pt x="9430449" y="745770"/>
                </a:cubicBezTo>
                <a:lnTo>
                  <a:pt x="9430449" y="495293"/>
                </a:lnTo>
                <a:cubicBezTo>
                  <a:pt x="9406984" y="495293"/>
                  <a:pt x="9378198" y="497748"/>
                  <a:pt x="9344091" y="502660"/>
                </a:cubicBezTo>
                <a:lnTo>
                  <a:pt x="9337134" y="437584"/>
                </a:lnTo>
                <a:cubicBezTo>
                  <a:pt x="9399344" y="429672"/>
                  <a:pt x="9462509" y="425715"/>
                  <a:pt x="9526629" y="425715"/>
                </a:cubicBezTo>
                <a:close/>
                <a:moveTo>
                  <a:pt x="11147107" y="423260"/>
                </a:moveTo>
                <a:cubicBezTo>
                  <a:pt x="11219685" y="423260"/>
                  <a:pt x="11276371" y="444406"/>
                  <a:pt x="11317161" y="486698"/>
                </a:cubicBezTo>
                <a:cubicBezTo>
                  <a:pt x="11357953" y="528990"/>
                  <a:pt x="11378349" y="582742"/>
                  <a:pt x="11378349" y="647953"/>
                </a:cubicBezTo>
                <a:cubicBezTo>
                  <a:pt x="11378349" y="690518"/>
                  <a:pt x="11369549" y="728171"/>
                  <a:pt x="11351950" y="760914"/>
                </a:cubicBezTo>
                <a:cubicBezTo>
                  <a:pt x="11334351" y="793656"/>
                  <a:pt x="11308771" y="820259"/>
                  <a:pt x="11275211" y="840723"/>
                </a:cubicBezTo>
                <a:cubicBezTo>
                  <a:pt x="11241650" y="861187"/>
                  <a:pt x="11198949" y="871418"/>
                  <a:pt x="11147107" y="871418"/>
                </a:cubicBezTo>
                <a:cubicBezTo>
                  <a:pt x="11121731" y="871418"/>
                  <a:pt x="11093219" y="867326"/>
                  <a:pt x="11061568" y="859140"/>
                </a:cubicBezTo>
                <a:lnTo>
                  <a:pt x="11072209" y="788744"/>
                </a:lnTo>
                <a:cubicBezTo>
                  <a:pt x="11097857" y="796930"/>
                  <a:pt x="11124187" y="801023"/>
                  <a:pt x="11151199" y="801023"/>
                </a:cubicBezTo>
                <a:cubicBezTo>
                  <a:pt x="11182032" y="801023"/>
                  <a:pt x="11207953" y="794679"/>
                  <a:pt x="11228963" y="781991"/>
                </a:cubicBezTo>
                <a:cubicBezTo>
                  <a:pt x="11249972" y="769304"/>
                  <a:pt x="11266139" y="751364"/>
                  <a:pt x="11277462" y="728171"/>
                </a:cubicBezTo>
                <a:cubicBezTo>
                  <a:pt x="11288785" y="704979"/>
                  <a:pt x="11294447" y="678240"/>
                  <a:pt x="11294447" y="647953"/>
                </a:cubicBezTo>
                <a:cubicBezTo>
                  <a:pt x="11294447" y="602387"/>
                  <a:pt x="11282101" y="565279"/>
                  <a:pt x="11257407" y="536630"/>
                </a:cubicBezTo>
                <a:cubicBezTo>
                  <a:pt x="11232715" y="507980"/>
                  <a:pt x="11197312" y="493656"/>
                  <a:pt x="11151199" y="493656"/>
                </a:cubicBezTo>
                <a:cubicBezTo>
                  <a:pt x="11123915" y="493656"/>
                  <a:pt x="11097585" y="497748"/>
                  <a:pt x="11072209" y="505934"/>
                </a:cubicBezTo>
                <a:lnTo>
                  <a:pt x="11061568" y="435538"/>
                </a:lnTo>
                <a:cubicBezTo>
                  <a:pt x="11093491" y="427353"/>
                  <a:pt x="11122005" y="423260"/>
                  <a:pt x="11147107" y="423260"/>
                </a:cubicBezTo>
                <a:close/>
                <a:moveTo>
                  <a:pt x="1073010" y="0"/>
                </a:moveTo>
                <a:lnTo>
                  <a:pt x="1276020" y="0"/>
                </a:lnTo>
                <a:lnTo>
                  <a:pt x="749565" y="1438382"/>
                </a:lnTo>
                <a:lnTo>
                  <a:pt x="546555" y="1438382"/>
                </a:lnTo>
                <a:close/>
                <a:moveTo>
                  <a:pt x="526455" y="0"/>
                </a:moveTo>
                <a:lnTo>
                  <a:pt x="729465" y="0"/>
                </a:lnTo>
                <a:lnTo>
                  <a:pt x="203010" y="1438382"/>
                </a:lnTo>
                <a:lnTo>
                  <a:pt x="0" y="143838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he-IL" sz="4400">
              <a:solidFill>
                <a:schemeClr val="bg1"/>
              </a:solidFill>
            </a:endParaRPr>
          </a:p>
        </p:txBody>
      </p:sp>
      <p:sp>
        <p:nvSpPr>
          <p:cNvPr id="8" name="מלבן: פינות מעוגלות 7">
            <a:extLst>
              <a:ext uri="{FF2B5EF4-FFF2-40B4-BE49-F238E27FC236}">
                <a16:creationId xmlns:a16="http://schemas.microsoft.com/office/drawing/2014/main" id="{557D4C04-BB5A-20EC-D48D-31A22A25C11D}"/>
              </a:ext>
            </a:extLst>
          </p:cNvPr>
          <p:cNvSpPr/>
          <p:nvPr/>
        </p:nvSpPr>
        <p:spPr>
          <a:xfrm>
            <a:off x="0" y="6647380"/>
            <a:ext cx="12192000" cy="2106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צורה חופשית: צורה 17">
            <a:extLst>
              <a:ext uri="{FF2B5EF4-FFF2-40B4-BE49-F238E27FC236}">
                <a16:creationId xmlns:a16="http://schemas.microsoft.com/office/drawing/2014/main" id="{3C7C9F40-6386-5C12-363F-6A486CB94A02}"/>
              </a:ext>
            </a:extLst>
          </p:cNvPr>
          <p:cNvSpPr/>
          <p:nvPr/>
        </p:nvSpPr>
        <p:spPr>
          <a:xfrm>
            <a:off x="-1" y="0"/>
            <a:ext cx="12192000" cy="633950"/>
          </a:xfrm>
          <a:custGeom>
            <a:avLst/>
            <a:gdLst>
              <a:gd name="connsiteX0" fmla="*/ 0 w 12192000"/>
              <a:gd name="connsiteY0" fmla="*/ 1 h 1130157"/>
              <a:gd name="connsiteX1" fmla="*/ 377574 w 12192000"/>
              <a:gd name="connsiteY1" fmla="*/ 1 h 1130157"/>
              <a:gd name="connsiteX2" fmla="*/ 105310 w 12192000"/>
              <a:gd name="connsiteY2" fmla="*/ 1130156 h 1130157"/>
              <a:gd name="connsiteX3" fmla="*/ 264561 w 12192000"/>
              <a:gd name="connsiteY3" fmla="*/ 1130156 h 1130157"/>
              <a:gd name="connsiteX4" fmla="*/ 536825 w 12192000"/>
              <a:gd name="connsiteY4" fmla="*/ 1 h 1130157"/>
              <a:gd name="connsiteX5" fmla="*/ 751008 w 12192000"/>
              <a:gd name="connsiteY5" fmla="*/ 1 h 1130157"/>
              <a:gd name="connsiteX6" fmla="*/ 478744 w 12192000"/>
              <a:gd name="connsiteY6" fmla="*/ 1130157 h 1130157"/>
              <a:gd name="connsiteX7" fmla="*/ 0 w 12192000"/>
              <a:gd name="connsiteY7" fmla="*/ 1130157 h 1130157"/>
              <a:gd name="connsiteX8" fmla="*/ 6986427 w 12192000"/>
              <a:gd name="connsiteY8" fmla="*/ 0 h 1130157"/>
              <a:gd name="connsiteX9" fmla="*/ 12192000 w 12192000"/>
              <a:gd name="connsiteY9" fmla="*/ 0 h 1130157"/>
              <a:gd name="connsiteX10" fmla="*/ 12192000 w 12192000"/>
              <a:gd name="connsiteY10" fmla="*/ 1 h 1130157"/>
              <a:gd name="connsiteX11" fmla="*/ 12192000 w 12192000"/>
              <a:gd name="connsiteY11" fmla="*/ 1130157 h 1130157"/>
              <a:gd name="connsiteX12" fmla="*/ 6986427 w 12192000"/>
              <a:gd name="connsiteY12" fmla="*/ 1130157 h 1130157"/>
              <a:gd name="connsiteX13" fmla="*/ 637995 w 12192000"/>
              <a:gd name="connsiteY13" fmla="*/ 1130157 h 1130157"/>
              <a:gd name="connsiteX14" fmla="*/ 910259 w 12192000"/>
              <a:gd name="connsiteY14" fmla="*/ 1 h 1130157"/>
              <a:gd name="connsiteX15" fmla="*/ 6986427 w 12192000"/>
              <a:gd name="connsiteY15" fmla="*/ 1 h 113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130157">
                <a:moveTo>
                  <a:pt x="0" y="1"/>
                </a:moveTo>
                <a:lnTo>
                  <a:pt x="377574" y="1"/>
                </a:lnTo>
                <a:lnTo>
                  <a:pt x="105310" y="1130156"/>
                </a:lnTo>
                <a:lnTo>
                  <a:pt x="264561" y="1130156"/>
                </a:lnTo>
                <a:lnTo>
                  <a:pt x="536825" y="1"/>
                </a:lnTo>
                <a:lnTo>
                  <a:pt x="751008" y="1"/>
                </a:lnTo>
                <a:lnTo>
                  <a:pt x="478744" y="1130157"/>
                </a:lnTo>
                <a:lnTo>
                  <a:pt x="0" y="1130157"/>
                </a:lnTo>
                <a:close/>
                <a:moveTo>
                  <a:pt x="6986427" y="0"/>
                </a:moveTo>
                <a:lnTo>
                  <a:pt x="12192000" y="0"/>
                </a:lnTo>
                <a:lnTo>
                  <a:pt x="12192000" y="1"/>
                </a:lnTo>
                <a:lnTo>
                  <a:pt x="12192000" y="1130157"/>
                </a:lnTo>
                <a:lnTo>
                  <a:pt x="6986427" y="1130157"/>
                </a:lnTo>
                <a:lnTo>
                  <a:pt x="637995" y="1130157"/>
                </a:lnTo>
                <a:lnTo>
                  <a:pt x="910259" y="1"/>
                </a:lnTo>
                <a:lnTo>
                  <a:pt x="6986427" y="1"/>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0" name="Picture 13">
            <a:extLst>
              <a:ext uri="{FF2B5EF4-FFF2-40B4-BE49-F238E27FC236}">
                <a16:creationId xmlns:a16="http://schemas.microsoft.com/office/drawing/2014/main" id="{FBFC3A11-8215-04D5-74BE-2111FFDA2DC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23" b="98496" l="4598" r="96552">
                        <a14:foregroundMark x1="24138" y1="69925" x2="36782" y2="69925"/>
                        <a14:foregroundMark x1="43669" y1="75727" x2="32184" y2="78947"/>
                        <a14:foregroundMark x1="47501" y1="88193" x2="66667" y2="91729"/>
                        <a14:foregroundMark x1="26421" y1="84304" x2="27890" y2="84575"/>
                        <a14:foregroundMark x1="77011" y1="88722" x2="48444" y2="87664"/>
                        <a14:foregroundMark x1="34483" y1="94737" x2="68966" y2="45865"/>
                        <a14:foregroundMark x1="70115" y1="68421" x2="57471" y2="91729"/>
                        <a14:foregroundMark x1="59770" y1="75188" x2="81609" y2="88722"/>
                        <a14:foregroundMark x1="77011" y1="78947" x2="24138" y2="87218"/>
                        <a14:foregroundMark x1="28736" y1="94737" x2="4598" y2="86466"/>
                        <a14:foregroundMark x1="29885" y1="83459" x2="96552" y2="62406"/>
                        <a14:foregroundMark x1="47126" y1="69925" x2="11494" y2="62406"/>
                        <a14:foregroundMark x1="26437" y1="72180" x2="32184" y2="84962"/>
                        <a14:foregroundMark x1="19540" y1="62406" x2="13793" y2="94737"/>
                        <a14:foregroundMark x1="21839" y1="93233" x2="77011" y2="91729"/>
                        <a14:foregroundMark x1="81609" y1="91729" x2="89655" y2="58647"/>
                        <a14:foregroundMark x1="82759" y1="81955" x2="82759" y2="98496"/>
                      </a14:backgroundRemoval>
                    </a14:imgEffect>
                  </a14:imgLayer>
                </a14:imgProps>
              </a:ext>
            </a:extLst>
          </a:blip>
          <a:stretch>
            <a:fillRect/>
          </a:stretch>
        </p:blipFill>
        <p:spPr>
          <a:xfrm>
            <a:off x="6096000" y="6114998"/>
            <a:ext cx="486024" cy="743002"/>
          </a:xfrm>
          <a:prstGeom prst="rect">
            <a:avLst/>
          </a:prstGeom>
        </p:spPr>
      </p:pic>
      <p:pic>
        <p:nvPicPr>
          <p:cNvPr id="4" name="תמונה 3">
            <a:extLst>
              <a:ext uri="{FF2B5EF4-FFF2-40B4-BE49-F238E27FC236}">
                <a16:creationId xmlns:a16="http://schemas.microsoft.com/office/drawing/2014/main" id="{5EB0BA60-91CC-9D06-2DA4-3E5AEAA4B426}"/>
              </a:ext>
            </a:extLst>
          </p:cNvPr>
          <p:cNvPicPr>
            <a:picLocks noChangeAspect="1"/>
          </p:cNvPicPr>
          <p:nvPr/>
        </p:nvPicPr>
        <p:blipFill>
          <a:blip r:embed="rId4"/>
          <a:stretch>
            <a:fillRect/>
          </a:stretch>
        </p:blipFill>
        <p:spPr>
          <a:xfrm>
            <a:off x="-1" y="0"/>
            <a:ext cx="12267650" cy="5812971"/>
          </a:xfrm>
          <a:prstGeom prst="rect">
            <a:avLst/>
          </a:prstGeom>
        </p:spPr>
      </p:pic>
    </p:spTree>
    <p:extLst>
      <p:ext uri="{BB962C8B-B14F-4D97-AF65-F5344CB8AC3E}">
        <p14:creationId xmlns:p14="http://schemas.microsoft.com/office/powerpoint/2010/main" val="355602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1AEA7-62CB-5C41-0000-C4A2E3A020E4}"/>
            </a:ext>
          </a:extLst>
        </p:cNvPr>
        <p:cNvGrpSpPr/>
        <p:nvPr/>
      </p:nvGrpSpPr>
      <p:grpSpPr>
        <a:xfrm>
          <a:off x="0" y="0"/>
          <a:ext cx="0" cy="0"/>
          <a:chOff x="0" y="0"/>
          <a:chExt cx="0" cy="0"/>
        </a:xfrm>
      </p:grpSpPr>
      <p:sp>
        <p:nvSpPr>
          <p:cNvPr id="6" name="תיבת טקסט 5">
            <a:extLst>
              <a:ext uri="{FF2B5EF4-FFF2-40B4-BE49-F238E27FC236}">
                <a16:creationId xmlns:a16="http://schemas.microsoft.com/office/drawing/2014/main" id="{11AF23AF-A912-0692-D0F5-37C7E1336744}"/>
              </a:ext>
            </a:extLst>
          </p:cNvPr>
          <p:cNvSpPr txBox="1"/>
          <p:nvPr/>
        </p:nvSpPr>
        <p:spPr>
          <a:xfrm>
            <a:off x="66781" y="0"/>
            <a:ext cx="11378349" cy="1438382"/>
          </a:xfrm>
          <a:custGeom>
            <a:avLst/>
            <a:gdLst/>
            <a:ahLst/>
            <a:cxnLst/>
            <a:rect l="l" t="t" r="r" b="b"/>
            <a:pathLst>
              <a:path w="11378349" h="1438382">
                <a:moveTo>
                  <a:pt x="10882714" y="430627"/>
                </a:moveTo>
                <a:lnTo>
                  <a:pt x="10962523" y="430627"/>
                </a:lnTo>
                <a:lnTo>
                  <a:pt x="10962523" y="864870"/>
                </a:lnTo>
                <a:lnTo>
                  <a:pt x="10882714" y="864870"/>
                </a:lnTo>
                <a:close/>
                <a:moveTo>
                  <a:pt x="10498179" y="425715"/>
                </a:moveTo>
                <a:cubicBezTo>
                  <a:pt x="10563118" y="425715"/>
                  <a:pt x="10613050" y="431172"/>
                  <a:pt x="10647975" y="442087"/>
                </a:cubicBezTo>
                <a:cubicBezTo>
                  <a:pt x="10682900" y="453001"/>
                  <a:pt x="10709571" y="472987"/>
                  <a:pt x="10727989" y="502046"/>
                </a:cubicBezTo>
                <a:cubicBezTo>
                  <a:pt x="10746406" y="531104"/>
                  <a:pt x="10755615" y="573874"/>
                  <a:pt x="10755615" y="630354"/>
                </a:cubicBezTo>
                <a:lnTo>
                  <a:pt x="10755615" y="864870"/>
                </a:lnTo>
                <a:lnTo>
                  <a:pt x="10677443" y="864870"/>
                </a:lnTo>
                <a:lnTo>
                  <a:pt x="10677443" y="651227"/>
                </a:lnTo>
                <a:cubicBezTo>
                  <a:pt x="10677443" y="608935"/>
                  <a:pt x="10674237" y="577967"/>
                  <a:pt x="10667825" y="558321"/>
                </a:cubicBezTo>
                <a:cubicBezTo>
                  <a:pt x="10661413" y="538676"/>
                  <a:pt x="10647429" y="522714"/>
                  <a:pt x="10625873" y="510436"/>
                </a:cubicBezTo>
                <a:cubicBezTo>
                  <a:pt x="10604319" y="498158"/>
                  <a:pt x="10568711" y="492018"/>
                  <a:pt x="10519052" y="492018"/>
                </a:cubicBezTo>
                <a:lnTo>
                  <a:pt x="10479761" y="492837"/>
                </a:lnTo>
                <a:lnTo>
                  <a:pt x="10479761" y="756002"/>
                </a:lnTo>
                <a:cubicBezTo>
                  <a:pt x="10479761" y="783287"/>
                  <a:pt x="10477238" y="804161"/>
                  <a:pt x="10472190" y="818622"/>
                </a:cubicBezTo>
                <a:cubicBezTo>
                  <a:pt x="10467143" y="833083"/>
                  <a:pt x="10456637" y="844952"/>
                  <a:pt x="10440675" y="854229"/>
                </a:cubicBezTo>
                <a:cubicBezTo>
                  <a:pt x="10424714" y="863506"/>
                  <a:pt x="10400907" y="868144"/>
                  <a:pt x="10369257" y="868144"/>
                </a:cubicBezTo>
                <a:cubicBezTo>
                  <a:pt x="10343609" y="868144"/>
                  <a:pt x="10318097" y="863642"/>
                  <a:pt x="10292722" y="854638"/>
                </a:cubicBezTo>
                <a:lnTo>
                  <a:pt x="10306228" y="796111"/>
                </a:lnTo>
                <a:cubicBezTo>
                  <a:pt x="10320417" y="801023"/>
                  <a:pt x="10335833" y="803478"/>
                  <a:pt x="10352477" y="803478"/>
                </a:cubicBezTo>
                <a:cubicBezTo>
                  <a:pt x="10371303" y="803478"/>
                  <a:pt x="10384264" y="799317"/>
                  <a:pt x="10391357" y="790995"/>
                </a:cubicBezTo>
                <a:cubicBezTo>
                  <a:pt x="10398452" y="782673"/>
                  <a:pt x="10401999" y="767598"/>
                  <a:pt x="10401999" y="745770"/>
                </a:cubicBezTo>
                <a:lnTo>
                  <a:pt x="10401999" y="495293"/>
                </a:lnTo>
                <a:cubicBezTo>
                  <a:pt x="10378534" y="495293"/>
                  <a:pt x="10349748" y="497748"/>
                  <a:pt x="10315641" y="502660"/>
                </a:cubicBezTo>
                <a:lnTo>
                  <a:pt x="10308683" y="437584"/>
                </a:lnTo>
                <a:cubicBezTo>
                  <a:pt x="10370894" y="429672"/>
                  <a:pt x="10434059" y="425715"/>
                  <a:pt x="10498179" y="425715"/>
                </a:cubicBezTo>
                <a:close/>
                <a:moveTo>
                  <a:pt x="9979923" y="425715"/>
                </a:moveTo>
                <a:cubicBezTo>
                  <a:pt x="10067781" y="425715"/>
                  <a:pt x="10128968" y="442700"/>
                  <a:pt x="10163483" y="476670"/>
                </a:cubicBezTo>
                <a:cubicBezTo>
                  <a:pt x="10197999" y="510641"/>
                  <a:pt x="10215257" y="561868"/>
                  <a:pt x="10215257" y="630354"/>
                </a:cubicBezTo>
                <a:lnTo>
                  <a:pt x="10215257" y="864870"/>
                </a:lnTo>
                <a:lnTo>
                  <a:pt x="10137495" y="864870"/>
                </a:lnTo>
                <a:lnTo>
                  <a:pt x="10137495" y="651227"/>
                </a:lnTo>
                <a:cubicBezTo>
                  <a:pt x="10137495" y="611664"/>
                  <a:pt x="10133265" y="581787"/>
                  <a:pt x="10124807" y="561596"/>
                </a:cubicBezTo>
                <a:cubicBezTo>
                  <a:pt x="10116349" y="541405"/>
                  <a:pt x="10100114" y="525033"/>
                  <a:pt x="10076103" y="512482"/>
                </a:cubicBezTo>
                <a:cubicBezTo>
                  <a:pt x="10052092" y="499931"/>
                  <a:pt x="10018531" y="493656"/>
                  <a:pt x="9975421" y="493656"/>
                </a:cubicBezTo>
                <a:cubicBezTo>
                  <a:pt x="9946225" y="493656"/>
                  <a:pt x="9911301" y="496384"/>
                  <a:pt x="9870645" y="501841"/>
                </a:cubicBezTo>
                <a:lnTo>
                  <a:pt x="9864097" y="434720"/>
                </a:lnTo>
                <a:cubicBezTo>
                  <a:pt x="9906117" y="428717"/>
                  <a:pt x="9944725" y="425715"/>
                  <a:pt x="9979923" y="425715"/>
                </a:cubicBezTo>
                <a:close/>
                <a:moveTo>
                  <a:pt x="9526629" y="425715"/>
                </a:moveTo>
                <a:cubicBezTo>
                  <a:pt x="9591568" y="425715"/>
                  <a:pt x="9641500" y="431172"/>
                  <a:pt x="9676425" y="442087"/>
                </a:cubicBezTo>
                <a:cubicBezTo>
                  <a:pt x="9711350" y="453001"/>
                  <a:pt x="9738021" y="472987"/>
                  <a:pt x="9756439" y="502046"/>
                </a:cubicBezTo>
                <a:cubicBezTo>
                  <a:pt x="9774856" y="531104"/>
                  <a:pt x="9784065" y="573874"/>
                  <a:pt x="9784065" y="630354"/>
                </a:cubicBezTo>
                <a:lnTo>
                  <a:pt x="9784065" y="864870"/>
                </a:lnTo>
                <a:lnTo>
                  <a:pt x="9705893" y="864870"/>
                </a:lnTo>
                <a:lnTo>
                  <a:pt x="9705893" y="651227"/>
                </a:lnTo>
                <a:cubicBezTo>
                  <a:pt x="9705893" y="608935"/>
                  <a:pt x="9702687" y="577967"/>
                  <a:pt x="9696275" y="558321"/>
                </a:cubicBezTo>
                <a:cubicBezTo>
                  <a:pt x="9689863" y="538676"/>
                  <a:pt x="9675879" y="522714"/>
                  <a:pt x="9654324" y="510436"/>
                </a:cubicBezTo>
                <a:cubicBezTo>
                  <a:pt x="9632769" y="498158"/>
                  <a:pt x="9597161" y="492018"/>
                  <a:pt x="9547503" y="492018"/>
                </a:cubicBezTo>
                <a:lnTo>
                  <a:pt x="9508212" y="492837"/>
                </a:lnTo>
                <a:lnTo>
                  <a:pt x="9508212" y="756002"/>
                </a:lnTo>
                <a:cubicBezTo>
                  <a:pt x="9508212" y="783287"/>
                  <a:pt x="9505688" y="804161"/>
                  <a:pt x="9500641" y="818622"/>
                </a:cubicBezTo>
                <a:cubicBezTo>
                  <a:pt x="9495593" y="833083"/>
                  <a:pt x="9485087" y="844952"/>
                  <a:pt x="9469126" y="854229"/>
                </a:cubicBezTo>
                <a:cubicBezTo>
                  <a:pt x="9453164" y="863506"/>
                  <a:pt x="9429357" y="868144"/>
                  <a:pt x="9397707" y="868144"/>
                </a:cubicBezTo>
                <a:cubicBezTo>
                  <a:pt x="9372059" y="868144"/>
                  <a:pt x="9346547" y="863642"/>
                  <a:pt x="9321172" y="854638"/>
                </a:cubicBezTo>
                <a:lnTo>
                  <a:pt x="9334679" y="796111"/>
                </a:lnTo>
                <a:cubicBezTo>
                  <a:pt x="9348867" y="801023"/>
                  <a:pt x="9364283" y="803478"/>
                  <a:pt x="9380927" y="803478"/>
                </a:cubicBezTo>
                <a:cubicBezTo>
                  <a:pt x="9399753" y="803478"/>
                  <a:pt x="9412714" y="799317"/>
                  <a:pt x="9419808" y="790995"/>
                </a:cubicBezTo>
                <a:cubicBezTo>
                  <a:pt x="9426902" y="782673"/>
                  <a:pt x="9430449" y="767598"/>
                  <a:pt x="9430449" y="745770"/>
                </a:cubicBezTo>
                <a:lnTo>
                  <a:pt x="9430449" y="495293"/>
                </a:lnTo>
                <a:cubicBezTo>
                  <a:pt x="9406984" y="495293"/>
                  <a:pt x="9378198" y="497748"/>
                  <a:pt x="9344091" y="502660"/>
                </a:cubicBezTo>
                <a:lnTo>
                  <a:pt x="9337134" y="437584"/>
                </a:lnTo>
                <a:cubicBezTo>
                  <a:pt x="9399344" y="429672"/>
                  <a:pt x="9462509" y="425715"/>
                  <a:pt x="9526629" y="425715"/>
                </a:cubicBezTo>
                <a:close/>
                <a:moveTo>
                  <a:pt x="11147107" y="423260"/>
                </a:moveTo>
                <a:cubicBezTo>
                  <a:pt x="11219685" y="423260"/>
                  <a:pt x="11276371" y="444406"/>
                  <a:pt x="11317161" y="486698"/>
                </a:cubicBezTo>
                <a:cubicBezTo>
                  <a:pt x="11357953" y="528990"/>
                  <a:pt x="11378349" y="582742"/>
                  <a:pt x="11378349" y="647953"/>
                </a:cubicBezTo>
                <a:cubicBezTo>
                  <a:pt x="11378349" y="690518"/>
                  <a:pt x="11369549" y="728171"/>
                  <a:pt x="11351950" y="760914"/>
                </a:cubicBezTo>
                <a:cubicBezTo>
                  <a:pt x="11334351" y="793656"/>
                  <a:pt x="11308771" y="820259"/>
                  <a:pt x="11275211" y="840723"/>
                </a:cubicBezTo>
                <a:cubicBezTo>
                  <a:pt x="11241650" y="861187"/>
                  <a:pt x="11198949" y="871418"/>
                  <a:pt x="11147107" y="871418"/>
                </a:cubicBezTo>
                <a:cubicBezTo>
                  <a:pt x="11121731" y="871418"/>
                  <a:pt x="11093219" y="867326"/>
                  <a:pt x="11061568" y="859140"/>
                </a:cubicBezTo>
                <a:lnTo>
                  <a:pt x="11072209" y="788744"/>
                </a:lnTo>
                <a:cubicBezTo>
                  <a:pt x="11097857" y="796930"/>
                  <a:pt x="11124187" y="801023"/>
                  <a:pt x="11151199" y="801023"/>
                </a:cubicBezTo>
                <a:cubicBezTo>
                  <a:pt x="11182032" y="801023"/>
                  <a:pt x="11207953" y="794679"/>
                  <a:pt x="11228963" y="781991"/>
                </a:cubicBezTo>
                <a:cubicBezTo>
                  <a:pt x="11249972" y="769304"/>
                  <a:pt x="11266139" y="751364"/>
                  <a:pt x="11277462" y="728171"/>
                </a:cubicBezTo>
                <a:cubicBezTo>
                  <a:pt x="11288785" y="704979"/>
                  <a:pt x="11294447" y="678240"/>
                  <a:pt x="11294447" y="647953"/>
                </a:cubicBezTo>
                <a:cubicBezTo>
                  <a:pt x="11294447" y="602387"/>
                  <a:pt x="11282101" y="565279"/>
                  <a:pt x="11257407" y="536630"/>
                </a:cubicBezTo>
                <a:cubicBezTo>
                  <a:pt x="11232715" y="507980"/>
                  <a:pt x="11197312" y="493656"/>
                  <a:pt x="11151199" y="493656"/>
                </a:cubicBezTo>
                <a:cubicBezTo>
                  <a:pt x="11123915" y="493656"/>
                  <a:pt x="11097585" y="497748"/>
                  <a:pt x="11072209" y="505934"/>
                </a:cubicBezTo>
                <a:lnTo>
                  <a:pt x="11061568" y="435538"/>
                </a:lnTo>
                <a:cubicBezTo>
                  <a:pt x="11093491" y="427353"/>
                  <a:pt x="11122005" y="423260"/>
                  <a:pt x="11147107" y="423260"/>
                </a:cubicBezTo>
                <a:close/>
                <a:moveTo>
                  <a:pt x="1073010" y="0"/>
                </a:moveTo>
                <a:lnTo>
                  <a:pt x="1276020" y="0"/>
                </a:lnTo>
                <a:lnTo>
                  <a:pt x="749565" y="1438382"/>
                </a:lnTo>
                <a:lnTo>
                  <a:pt x="546555" y="1438382"/>
                </a:lnTo>
                <a:close/>
                <a:moveTo>
                  <a:pt x="526455" y="0"/>
                </a:moveTo>
                <a:lnTo>
                  <a:pt x="729465" y="0"/>
                </a:lnTo>
                <a:lnTo>
                  <a:pt x="203010" y="1438382"/>
                </a:lnTo>
                <a:lnTo>
                  <a:pt x="0" y="143838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he-IL" sz="4400">
              <a:solidFill>
                <a:schemeClr val="bg1"/>
              </a:solidFill>
            </a:endParaRPr>
          </a:p>
        </p:txBody>
      </p:sp>
      <p:sp>
        <p:nvSpPr>
          <p:cNvPr id="8" name="מלבן: פינות מעוגלות 7">
            <a:extLst>
              <a:ext uri="{FF2B5EF4-FFF2-40B4-BE49-F238E27FC236}">
                <a16:creationId xmlns:a16="http://schemas.microsoft.com/office/drawing/2014/main" id="{DF2954C7-331E-1810-C4E6-61BF7CEB7423}"/>
              </a:ext>
            </a:extLst>
          </p:cNvPr>
          <p:cNvSpPr/>
          <p:nvPr/>
        </p:nvSpPr>
        <p:spPr>
          <a:xfrm>
            <a:off x="0" y="6647380"/>
            <a:ext cx="12192000" cy="2106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צורה חופשית: צורה 17">
            <a:extLst>
              <a:ext uri="{FF2B5EF4-FFF2-40B4-BE49-F238E27FC236}">
                <a16:creationId xmlns:a16="http://schemas.microsoft.com/office/drawing/2014/main" id="{EB270E66-B489-40E6-09BE-FB5900C618A7}"/>
              </a:ext>
            </a:extLst>
          </p:cNvPr>
          <p:cNvSpPr/>
          <p:nvPr/>
        </p:nvSpPr>
        <p:spPr>
          <a:xfrm>
            <a:off x="-1" y="0"/>
            <a:ext cx="12192000" cy="633950"/>
          </a:xfrm>
          <a:custGeom>
            <a:avLst/>
            <a:gdLst>
              <a:gd name="connsiteX0" fmla="*/ 0 w 12192000"/>
              <a:gd name="connsiteY0" fmla="*/ 1 h 1130157"/>
              <a:gd name="connsiteX1" fmla="*/ 377574 w 12192000"/>
              <a:gd name="connsiteY1" fmla="*/ 1 h 1130157"/>
              <a:gd name="connsiteX2" fmla="*/ 105310 w 12192000"/>
              <a:gd name="connsiteY2" fmla="*/ 1130156 h 1130157"/>
              <a:gd name="connsiteX3" fmla="*/ 264561 w 12192000"/>
              <a:gd name="connsiteY3" fmla="*/ 1130156 h 1130157"/>
              <a:gd name="connsiteX4" fmla="*/ 536825 w 12192000"/>
              <a:gd name="connsiteY4" fmla="*/ 1 h 1130157"/>
              <a:gd name="connsiteX5" fmla="*/ 751008 w 12192000"/>
              <a:gd name="connsiteY5" fmla="*/ 1 h 1130157"/>
              <a:gd name="connsiteX6" fmla="*/ 478744 w 12192000"/>
              <a:gd name="connsiteY6" fmla="*/ 1130157 h 1130157"/>
              <a:gd name="connsiteX7" fmla="*/ 0 w 12192000"/>
              <a:gd name="connsiteY7" fmla="*/ 1130157 h 1130157"/>
              <a:gd name="connsiteX8" fmla="*/ 6986427 w 12192000"/>
              <a:gd name="connsiteY8" fmla="*/ 0 h 1130157"/>
              <a:gd name="connsiteX9" fmla="*/ 12192000 w 12192000"/>
              <a:gd name="connsiteY9" fmla="*/ 0 h 1130157"/>
              <a:gd name="connsiteX10" fmla="*/ 12192000 w 12192000"/>
              <a:gd name="connsiteY10" fmla="*/ 1 h 1130157"/>
              <a:gd name="connsiteX11" fmla="*/ 12192000 w 12192000"/>
              <a:gd name="connsiteY11" fmla="*/ 1130157 h 1130157"/>
              <a:gd name="connsiteX12" fmla="*/ 6986427 w 12192000"/>
              <a:gd name="connsiteY12" fmla="*/ 1130157 h 1130157"/>
              <a:gd name="connsiteX13" fmla="*/ 637995 w 12192000"/>
              <a:gd name="connsiteY13" fmla="*/ 1130157 h 1130157"/>
              <a:gd name="connsiteX14" fmla="*/ 910259 w 12192000"/>
              <a:gd name="connsiteY14" fmla="*/ 1 h 1130157"/>
              <a:gd name="connsiteX15" fmla="*/ 6986427 w 12192000"/>
              <a:gd name="connsiteY15" fmla="*/ 1 h 113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130157">
                <a:moveTo>
                  <a:pt x="0" y="1"/>
                </a:moveTo>
                <a:lnTo>
                  <a:pt x="377574" y="1"/>
                </a:lnTo>
                <a:lnTo>
                  <a:pt x="105310" y="1130156"/>
                </a:lnTo>
                <a:lnTo>
                  <a:pt x="264561" y="1130156"/>
                </a:lnTo>
                <a:lnTo>
                  <a:pt x="536825" y="1"/>
                </a:lnTo>
                <a:lnTo>
                  <a:pt x="751008" y="1"/>
                </a:lnTo>
                <a:lnTo>
                  <a:pt x="478744" y="1130157"/>
                </a:lnTo>
                <a:lnTo>
                  <a:pt x="0" y="1130157"/>
                </a:lnTo>
                <a:close/>
                <a:moveTo>
                  <a:pt x="6986427" y="0"/>
                </a:moveTo>
                <a:lnTo>
                  <a:pt x="12192000" y="0"/>
                </a:lnTo>
                <a:lnTo>
                  <a:pt x="12192000" y="1"/>
                </a:lnTo>
                <a:lnTo>
                  <a:pt x="12192000" y="1130157"/>
                </a:lnTo>
                <a:lnTo>
                  <a:pt x="6986427" y="1130157"/>
                </a:lnTo>
                <a:lnTo>
                  <a:pt x="637995" y="1130157"/>
                </a:lnTo>
                <a:lnTo>
                  <a:pt x="910259" y="1"/>
                </a:lnTo>
                <a:lnTo>
                  <a:pt x="6986427" y="1"/>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0" name="Picture 13">
            <a:extLst>
              <a:ext uri="{FF2B5EF4-FFF2-40B4-BE49-F238E27FC236}">
                <a16:creationId xmlns:a16="http://schemas.microsoft.com/office/drawing/2014/main" id="{A86F58FC-5E40-A5ED-907F-25490B51AA1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23" b="98496" l="4598" r="96552">
                        <a14:foregroundMark x1="24138" y1="69925" x2="36782" y2="69925"/>
                        <a14:foregroundMark x1="43669" y1="75727" x2="32184" y2="78947"/>
                        <a14:foregroundMark x1="47501" y1="88193" x2="66667" y2="91729"/>
                        <a14:foregroundMark x1="26421" y1="84304" x2="27890" y2="84575"/>
                        <a14:foregroundMark x1="77011" y1="88722" x2="48444" y2="87664"/>
                        <a14:foregroundMark x1="34483" y1="94737" x2="68966" y2="45865"/>
                        <a14:foregroundMark x1="70115" y1="68421" x2="57471" y2="91729"/>
                        <a14:foregroundMark x1="59770" y1="75188" x2="81609" y2="88722"/>
                        <a14:foregroundMark x1="77011" y1="78947" x2="24138" y2="87218"/>
                        <a14:foregroundMark x1="28736" y1="94737" x2="4598" y2="86466"/>
                        <a14:foregroundMark x1="29885" y1="83459" x2="96552" y2="62406"/>
                        <a14:foregroundMark x1="47126" y1="69925" x2="11494" y2="62406"/>
                        <a14:foregroundMark x1="26437" y1="72180" x2="32184" y2="84962"/>
                        <a14:foregroundMark x1="19540" y1="62406" x2="13793" y2="94737"/>
                        <a14:foregroundMark x1="21839" y1="93233" x2="77011" y2="91729"/>
                        <a14:foregroundMark x1="81609" y1="91729" x2="89655" y2="58647"/>
                        <a14:foregroundMark x1="82759" y1="81955" x2="82759" y2="98496"/>
                      </a14:backgroundRemoval>
                    </a14:imgEffect>
                  </a14:imgLayer>
                </a14:imgProps>
              </a:ext>
            </a:extLst>
          </a:blip>
          <a:stretch>
            <a:fillRect/>
          </a:stretch>
        </p:blipFill>
        <p:spPr>
          <a:xfrm>
            <a:off x="6096000" y="6114998"/>
            <a:ext cx="486024" cy="743002"/>
          </a:xfrm>
          <a:prstGeom prst="rect">
            <a:avLst/>
          </a:prstGeom>
        </p:spPr>
      </p:pic>
      <p:sp>
        <p:nvSpPr>
          <p:cNvPr id="4" name="תיבת טקסט 3">
            <a:extLst>
              <a:ext uri="{FF2B5EF4-FFF2-40B4-BE49-F238E27FC236}">
                <a16:creationId xmlns:a16="http://schemas.microsoft.com/office/drawing/2014/main" id="{C6BD98EB-8F50-E56F-ECF9-BF50DCB1DC29}"/>
              </a:ext>
            </a:extLst>
          </p:cNvPr>
          <p:cNvSpPr txBox="1"/>
          <p:nvPr/>
        </p:nvSpPr>
        <p:spPr>
          <a:xfrm>
            <a:off x="1983013" y="2002239"/>
            <a:ext cx="9612086" cy="4154984"/>
          </a:xfrm>
          <a:prstGeom prst="rect">
            <a:avLst/>
          </a:prstGeom>
          <a:noFill/>
        </p:spPr>
        <p:txBody>
          <a:bodyPr wrap="square" rtlCol="1">
            <a:spAutoFit/>
          </a:bodyPr>
          <a:lstStyle/>
          <a:p>
            <a:pPr algn="just"/>
            <a:r>
              <a:rPr lang="he-IL" sz="2400" b="1" dirty="0"/>
              <a:t>אחריות</a:t>
            </a:r>
            <a:r>
              <a:rPr lang="en-US" sz="2400" b="1" dirty="0"/>
              <a:t>Responsibility - </a:t>
            </a:r>
            <a:r>
              <a:rPr lang="he-IL" sz="2400" b="1" dirty="0"/>
              <a:t> חובת הביצוע:</a:t>
            </a:r>
            <a:r>
              <a:rPr lang="he-IL" sz="2400" dirty="0"/>
              <a:t> החובה של אדם שקיבל על עצמו תפקיד או מטלה לממש את המוטל עליו בהתאם לכללים, למסמכי ההתקשרות ולהנחיות שקיבל מהממונה. בהקשר זה, הקבלן אחראי על הביצוע התקין של עבודתו בשטח ועל מערכת בקרת האיכות שלו. </a:t>
            </a:r>
          </a:p>
          <a:p>
            <a:pPr algn="just"/>
            <a:endParaRPr lang="he-IL" sz="2400" b="1" dirty="0"/>
          </a:p>
          <a:p>
            <a:pPr algn="just"/>
            <a:r>
              <a:rPr lang="he-IL" sz="2400" b="1" dirty="0"/>
              <a:t>אחריותיות </a:t>
            </a:r>
            <a:r>
              <a:rPr lang="en-US" sz="2400" b="1" dirty="0"/>
              <a:t>Accountability - </a:t>
            </a:r>
            <a:r>
              <a:rPr lang="he-IL" sz="2400" b="1" dirty="0"/>
              <a:t> חובת הדיווח והתוצאה:</a:t>
            </a:r>
            <a:r>
              <a:rPr lang="he-IL" sz="2400" dirty="0"/>
              <a:t> החובה הרחבה והעליונה לתת דין וחשבון על המעשים, ההתנהלות והתוצאות. אחריותיות יכולה לחול גם על תוצאות של אירועים שהתרחשו כתוצאה ממעשה או מחדל של אנשים אחרים בשרשרת. לפי התקן, למזמין (באמצעות נציגו) יש אחריותיות לפרוגרמה ולהכוונת הפרויקט, ולמנהל הפרויקט יש אחריותיות לאספקת התוצרים ולדיווח. </a:t>
            </a:r>
          </a:p>
          <a:p>
            <a:pPr algn="just"/>
            <a:endParaRPr lang="he-IL" sz="2400" dirty="0"/>
          </a:p>
        </p:txBody>
      </p:sp>
      <p:sp>
        <p:nvSpPr>
          <p:cNvPr id="5" name="תיבת טקסט 4">
            <a:extLst>
              <a:ext uri="{FF2B5EF4-FFF2-40B4-BE49-F238E27FC236}">
                <a16:creationId xmlns:a16="http://schemas.microsoft.com/office/drawing/2014/main" id="{A5D22F07-2050-3E1A-873C-F52889B93D1A}"/>
              </a:ext>
            </a:extLst>
          </p:cNvPr>
          <p:cNvSpPr txBox="1"/>
          <p:nvPr/>
        </p:nvSpPr>
        <p:spPr>
          <a:xfrm>
            <a:off x="-111634" y="700777"/>
            <a:ext cx="11706733" cy="1015663"/>
          </a:xfrm>
          <a:prstGeom prst="rect">
            <a:avLst/>
          </a:prstGeom>
          <a:noFill/>
        </p:spPr>
        <p:txBody>
          <a:bodyPr wrap="square" rtlCol="1">
            <a:spAutoFit/>
          </a:bodyPr>
          <a:lstStyle/>
          <a:p>
            <a:r>
              <a:rPr lang="he-IL" sz="3000" b="1" dirty="0"/>
              <a:t>אחריות</a:t>
            </a:r>
            <a:r>
              <a:rPr lang="en-US" sz="3000" b="1" dirty="0"/>
              <a:t>Responsibility </a:t>
            </a:r>
            <a:r>
              <a:rPr lang="he-IL" sz="3000" b="1" dirty="0"/>
              <a:t> מול אחריותיות</a:t>
            </a:r>
            <a:r>
              <a:rPr lang="en-US" sz="3000" b="1" dirty="0"/>
              <a:t>Accountability </a:t>
            </a:r>
            <a:r>
              <a:rPr lang="he-IL" sz="3000" b="1" dirty="0"/>
              <a:t> סוף לעמימות בענף הבנייה - מניעת גלגול אשמה אוטומטי על הקבלן </a:t>
            </a:r>
          </a:p>
        </p:txBody>
      </p:sp>
      <p:pic>
        <p:nvPicPr>
          <p:cNvPr id="3" name="תמונה 2">
            <a:extLst>
              <a:ext uri="{FF2B5EF4-FFF2-40B4-BE49-F238E27FC236}">
                <a16:creationId xmlns:a16="http://schemas.microsoft.com/office/drawing/2014/main" id="{5EFFDFD7-FE0E-DF7D-0F15-2216F71A679D}"/>
              </a:ext>
            </a:extLst>
          </p:cNvPr>
          <p:cNvPicPr>
            <a:picLocks noChangeAspect="1"/>
          </p:cNvPicPr>
          <p:nvPr/>
        </p:nvPicPr>
        <p:blipFill>
          <a:blip r:embed="rId4"/>
          <a:stretch>
            <a:fillRect/>
          </a:stretch>
        </p:blipFill>
        <p:spPr>
          <a:xfrm>
            <a:off x="66782" y="1716439"/>
            <a:ext cx="1916232" cy="48941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3248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51EEA-7908-A528-E923-19CA0F4F344E}"/>
            </a:ext>
          </a:extLst>
        </p:cNvPr>
        <p:cNvGrpSpPr/>
        <p:nvPr/>
      </p:nvGrpSpPr>
      <p:grpSpPr>
        <a:xfrm>
          <a:off x="0" y="0"/>
          <a:ext cx="0" cy="0"/>
          <a:chOff x="0" y="0"/>
          <a:chExt cx="0" cy="0"/>
        </a:xfrm>
      </p:grpSpPr>
      <p:sp>
        <p:nvSpPr>
          <p:cNvPr id="6" name="תיבת טקסט 5">
            <a:extLst>
              <a:ext uri="{FF2B5EF4-FFF2-40B4-BE49-F238E27FC236}">
                <a16:creationId xmlns:a16="http://schemas.microsoft.com/office/drawing/2014/main" id="{55C1D646-A87A-2B73-BB7A-8726A7C248DD}"/>
              </a:ext>
            </a:extLst>
          </p:cNvPr>
          <p:cNvSpPr txBox="1"/>
          <p:nvPr/>
        </p:nvSpPr>
        <p:spPr>
          <a:xfrm>
            <a:off x="66781" y="0"/>
            <a:ext cx="11378349" cy="1438382"/>
          </a:xfrm>
          <a:custGeom>
            <a:avLst/>
            <a:gdLst/>
            <a:ahLst/>
            <a:cxnLst/>
            <a:rect l="l" t="t" r="r" b="b"/>
            <a:pathLst>
              <a:path w="11378349" h="1438382">
                <a:moveTo>
                  <a:pt x="10882714" y="430627"/>
                </a:moveTo>
                <a:lnTo>
                  <a:pt x="10962523" y="430627"/>
                </a:lnTo>
                <a:lnTo>
                  <a:pt x="10962523" y="864870"/>
                </a:lnTo>
                <a:lnTo>
                  <a:pt x="10882714" y="864870"/>
                </a:lnTo>
                <a:close/>
                <a:moveTo>
                  <a:pt x="10498179" y="425715"/>
                </a:moveTo>
                <a:cubicBezTo>
                  <a:pt x="10563118" y="425715"/>
                  <a:pt x="10613050" y="431172"/>
                  <a:pt x="10647975" y="442087"/>
                </a:cubicBezTo>
                <a:cubicBezTo>
                  <a:pt x="10682900" y="453001"/>
                  <a:pt x="10709571" y="472987"/>
                  <a:pt x="10727989" y="502046"/>
                </a:cubicBezTo>
                <a:cubicBezTo>
                  <a:pt x="10746406" y="531104"/>
                  <a:pt x="10755615" y="573874"/>
                  <a:pt x="10755615" y="630354"/>
                </a:cubicBezTo>
                <a:lnTo>
                  <a:pt x="10755615" y="864870"/>
                </a:lnTo>
                <a:lnTo>
                  <a:pt x="10677443" y="864870"/>
                </a:lnTo>
                <a:lnTo>
                  <a:pt x="10677443" y="651227"/>
                </a:lnTo>
                <a:cubicBezTo>
                  <a:pt x="10677443" y="608935"/>
                  <a:pt x="10674237" y="577967"/>
                  <a:pt x="10667825" y="558321"/>
                </a:cubicBezTo>
                <a:cubicBezTo>
                  <a:pt x="10661413" y="538676"/>
                  <a:pt x="10647429" y="522714"/>
                  <a:pt x="10625873" y="510436"/>
                </a:cubicBezTo>
                <a:cubicBezTo>
                  <a:pt x="10604319" y="498158"/>
                  <a:pt x="10568711" y="492018"/>
                  <a:pt x="10519052" y="492018"/>
                </a:cubicBezTo>
                <a:lnTo>
                  <a:pt x="10479761" y="492837"/>
                </a:lnTo>
                <a:lnTo>
                  <a:pt x="10479761" y="756002"/>
                </a:lnTo>
                <a:cubicBezTo>
                  <a:pt x="10479761" y="783287"/>
                  <a:pt x="10477238" y="804161"/>
                  <a:pt x="10472190" y="818622"/>
                </a:cubicBezTo>
                <a:cubicBezTo>
                  <a:pt x="10467143" y="833083"/>
                  <a:pt x="10456637" y="844952"/>
                  <a:pt x="10440675" y="854229"/>
                </a:cubicBezTo>
                <a:cubicBezTo>
                  <a:pt x="10424714" y="863506"/>
                  <a:pt x="10400907" y="868144"/>
                  <a:pt x="10369257" y="868144"/>
                </a:cubicBezTo>
                <a:cubicBezTo>
                  <a:pt x="10343609" y="868144"/>
                  <a:pt x="10318097" y="863642"/>
                  <a:pt x="10292722" y="854638"/>
                </a:cubicBezTo>
                <a:lnTo>
                  <a:pt x="10306228" y="796111"/>
                </a:lnTo>
                <a:cubicBezTo>
                  <a:pt x="10320417" y="801023"/>
                  <a:pt x="10335833" y="803478"/>
                  <a:pt x="10352477" y="803478"/>
                </a:cubicBezTo>
                <a:cubicBezTo>
                  <a:pt x="10371303" y="803478"/>
                  <a:pt x="10384264" y="799317"/>
                  <a:pt x="10391357" y="790995"/>
                </a:cubicBezTo>
                <a:cubicBezTo>
                  <a:pt x="10398452" y="782673"/>
                  <a:pt x="10401999" y="767598"/>
                  <a:pt x="10401999" y="745770"/>
                </a:cubicBezTo>
                <a:lnTo>
                  <a:pt x="10401999" y="495293"/>
                </a:lnTo>
                <a:cubicBezTo>
                  <a:pt x="10378534" y="495293"/>
                  <a:pt x="10349748" y="497748"/>
                  <a:pt x="10315641" y="502660"/>
                </a:cubicBezTo>
                <a:lnTo>
                  <a:pt x="10308683" y="437584"/>
                </a:lnTo>
                <a:cubicBezTo>
                  <a:pt x="10370894" y="429672"/>
                  <a:pt x="10434059" y="425715"/>
                  <a:pt x="10498179" y="425715"/>
                </a:cubicBezTo>
                <a:close/>
                <a:moveTo>
                  <a:pt x="9979923" y="425715"/>
                </a:moveTo>
                <a:cubicBezTo>
                  <a:pt x="10067781" y="425715"/>
                  <a:pt x="10128968" y="442700"/>
                  <a:pt x="10163483" y="476670"/>
                </a:cubicBezTo>
                <a:cubicBezTo>
                  <a:pt x="10197999" y="510641"/>
                  <a:pt x="10215257" y="561868"/>
                  <a:pt x="10215257" y="630354"/>
                </a:cubicBezTo>
                <a:lnTo>
                  <a:pt x="10215257" y="864870"/>
                </a:lnTo>
                <a:lnTo>
                  <a:pt x="10137495" y="864870"/>
                </a:lnTo>
                <a:lnTo>
                  <a:pt x="10137495" y="651227"/>
                </a:lnTo>
                <a:cubicBezTo>
                  <a:pt x="10137495" y="611664"/>
                  <a:pt x="10133265" y="581787"/>
                  <a:pt x="10124807" y="561596"/>
                </a:cubicBezTo>
                <a:cubicBezTo>
                  <a:pt x="10116349" y="541405"/>
                  <a:pt x="10100114" y="525033"/>
                  <a:pt x="10076103" y="512482"/>
                </a:cubicBezTo>
                <a:cubicBezTo>
                  <a:pt x="10052092" y="499931"/>
                  <a:pt x="10018531" y="493656"/>
                  <a:pt x="9975421" y="493656"/>
                </a:cubicBezTo>
                <a:cubicBezTo>
                  <a:pt x="9946225" y="493656"/>
                  <a:pt x="9911301" y="496384"/>
                  <a:pt x="9870645" y="501841"/>
                </a:cubicBezTo>
                <a:lnTo>
                  <a:pt x="9864097" y="434720"/>
                </a:lnTo>
                <a:cubicBezTo>
                  <a:pt x="9906117" y="428717"/>
                  <a:pt x="9944725" y="425715"/>
                  <a:pt x="9979923" y="425715"/>
                </a:cubicBezTo>
                <a:close/>
                <a:moveTo>
                  <a:pt x="9526629" y="425715"/>
                </a:moveTo>
                <a:cubicBezTo>
                  <a:pt x="9591568" y="425715"/>
                  <a:pt x="9641500" y="431172"/>
                  <a:pt x="9676425" y="442087"/>
                </a:cubicBezTo>
                <a:cubicBezTo>
                  <a:pt x="9711350" y="453001"/>
                  <a:pt x="9738021" y="472987"/>
                  <a:pt x="9756439" y="502046"/>
                </a:cubicBezTo>
                <a:cubicBezTo>
                  <a:pt x="9774856" y="531104"/>
                  <a:pt x="9784065" y="573874"/>
                  <a:pt x="9784065" y="630354"/>
                </a:cubicBezTo>
                <a:lnTo>
                  <a:pt x="9784065" y="864870"/>
                </a:lnTo>
                <a:lnTo>
                  <a:pt x="9705893" y="864870"/>
                </a:lnTo>
                <a:lnTo>
                  <a:pt x="9705893" y="651227"/>
                </a:lnTo>
                <a:cubicBezTo>
                  <a:pt x="9705893" y="608935"/>
                  <a:pt x="9702687" y="577967"/>
                  <a:pt x="9696275" y="558321"/>
                </a:cubicBezTo>
                <a:cubicBezTo>
                  <a:pt x="9689863" y="538676"/>
                  <a:pt x="9675879" y="522714"/>
                  <a:pt x="9654324" y="510436"/>
                </a:cubicBezTo>
                <a:cubicBezTo>
                  <a:pt x="9632769" y="498158"/>
                  <a:pt x="9597161" y="492018"/>
                  <a:pt x="9547503" y="492018"/>
                </a:cubicBezTo>
                <a:lnTo>
                  <a:pt x="9508212" y="492837"/>
                </a:lnTo>
                <a:lnTo>
                  <a:pt x="9508212" y="756002"/>
                </a:lnTo>
                <a:cubicBezTo>
                  <a:pt x="9508212" y="783287"/>
                  <a:pt x="9505688" y="804161"/>
                  <a:pt x="9500641" y="818622"/>
                </a:cubicBezTo>
                <a:cubicBezTo>
                  <a:pt x="9495593" y="833083"/>
                  <a:pt x="9485087" y="844952"/>
                  <a:pt x="9469126" y="854229"/>
                </a:cubicBezTo>
                <a:cubicBezTo>
                  <a:pt x="9453164" y="863506"/>
                  <a:pt x="9429357" y="868144"/>
                  <a:pt x="9397707" y="868144"/>
                </a:cubicBezTo>
                <a:cubicBezTo>
                  <a:pt x="9372059" y="868144"/>
                  <a:pt x="9346547" y="863642"/>
                  <a:pt x="9321172" y="854638"/>
                </a:cubicBezTo>
                <a:lnTo>
                  <a:pt x="9334679" y="796111"/>
                </a:lnTo>
                <a:cubicBezTo>
                  <a:pt x="9348867" y="801023"/>
                  <a:pt x="9364283" y="803478"/>
                  <a:pt x="9380927" y="803478"/>
                </a:cubicBezTo>
                <a:cubicBezTo>
                  <a:pt x="9399753" y="803478"/>
                  <a:pt x="9412714" y="799317"/>
                  <a:pt x="9419808" y="790995"/>
                </a:cubicBezTo>
                <a:cubicBezTo>
                  <a:pt x="9426902" y="782673"/>
                  <a:pt x="9430449" y="767598"/>
                  <a:pt x="9430449" y="745770"/>
                </a:cubicBezTo>
                <a:lnTo>
                  <a:pt x="9430449" y="495293"/>
                </a:lnTo>
                <a:cubicBezTo>
                  <a:pt x="9406984" y="495293"/>
                  <a:pt x="9378198" y="497748"/>
                  <a:pt x="9344091" y="502660"/>
                </a:cubicBezTo>
                <a:lnTo>
                  <a:pt x="9337134" y="437584"/>
                </a:lnTo>
                <a:cubicBezTo>
                  <a:pt x="9399344" y="429672"/>
                  <a:pt x="9462509" y="425715"/>
                  <a:pt x="9526629" y="425715"/>
                </a:cubicBezTo>
                <a:close/>
                <a:moveTo>
                  <a:pt x="11147107" y="423260"/>
                </a:moveTo>
                <a:cubicBezTo>
                  <a:pt x="11219685" y="423260"/>
                  <a:pt x="11276371" y="444406"/>
                  <a:pt x="11317161" y="486698"/>
                </a:cubicBezTo>
                <a:cubicBezTo>
                  <a:pt x="11357953" y="528990"/>
                  <a:pt x="11378349" y="582742"/>
                  <a:pt x="11378349" y="647953"/>
                </a:cubicBezTo>
                <a:cubicBezTo>
                  <a:pt x="11378349" y="690518"/>
                  <a:pt x="11369549" y="728171"/>
                  <a:pt x="11351950" y="760914"/>
                </a:cubicBezTo>
                <a:cubicBezTo>
                  <a:pt x="11334351" y="793656"/>
                  <a:pt x="11308771" y="820259"/>
                  <a:pt x="11275211" y="840723"/>
                </a:cubicBezTo>
                <a:cubicBezTo>
                  <a:pt x="11241650" y="861187"/>
                  <a:pt x="11198949" y="871418"/>
                  <a:pt x="11147107" y="871418"/>
                </a:cubicBezTo>
                <a:cubicBezTo>
                  <a:pt x="11121731" y="871418"/>
                  <a:pt x="11093219" y="867326"/>
                  <a:pt x="11061568" y="859140"/>
                </a:cubicBezTo>
                <a:lnTo>
                  <a:pt x="11072209" y="788744"/>
                </a:lnTo>
                <a:cubicBezTo>
                  <a:pt x="11097857" y="796930"/>
                  <a:pt x="11124187" y="801023"/>
                  <a:pt x="11151199" y="801023"/>
                </a:cubicBezTo>
                <a:cubicBezTo>
                  <a:pt x="11182032" y="801023"/>
                  <a:pt x="11207953" y="794679"/>
                  <a:pt x="11228963" y="781991"/>
                </a:cubicBezTo>
                <a:cubicBezTo>
                  <a:pt x="11249972" y="769304"/>
                  <a:pt x="11266139" y="751364"/>
                  <a:pt x="11277462" y="728171"/>
                </a:cubicBezTo>
                <a:cubicBezTo>
                  <a:pt x="11288785" y="704979"/>
                  <a:pt x="11294447" y="678240"/>
                  <a:pt x="11294447" y="647953"/>
                </a:cubicBezTo>
                <a:cubicBezTo>
                  <a:pt x="11294447" y="602387"/>
                  <a:pt x="11282101" y="565279"/>
                  <a:pt x="11257407" y="536630"/>
                </a:cubicBezTo>
                <a:cubicBezTo>
                  <a:pt x="11232715" y="507980"/>
                  <a:pt x="11197312" y="493656"/>
                  <a:pt x="11151199" y="493656"/>
                </a:cubicBezTo>
                <a:cubicBezTo>
                  <a:pt x="11123915" y="493656"/>
                  <a:pt x="11097585" y="497748"/>
                  <a:pt x="11072209" y="505934"/>
                </a:cubicBezTo>
                <a:lnTo>
                  <a:pt x="11061568" y="435538"/>
                </a:lnTo>
                <a:cubicBezTo>
                  <a:pt x="11093491" y="427353"/>
                  <a:pt x="11122005" y="423260"/>
                  <a:pt x="11147107" y="423260"/>
                </a:cubicBezTo>
                <a:close/>
                <a:moveTo>
                  <a:pt x="1073010" y="0"/>
                </a:moveTo>
                <a:lnTo>
                  <a:pt x="1276020" y="0"/>
                </a:lnTo>
                <a:lnTo>
                  <a:pt x="749565" y="1438382"/>
                </a:lnTo>
                <a:lnTo>
                  <a:pt x="546555" y="1438382"/>
                </a:lnTo>
                <a:close/>
                <a:moveTo>
                  <a:pt x="526455" y="0"/>
                </a:moveTo>
                <a:lnTo>
                  <a:pt x="729465" y="0"/>
                </a:lnTo>
                <a:lnTo>
                  <a:pt x="203010" y="1438382"/>
                </a:lnTo>
                <a:lnTo>
                  <a:pt x="0" y="143838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he-IL" sz="4400">
              <a:solidFill>
                <a:schemeClr val="bg1"/>
              </a:solidFill>
            </a:endParaRPr>
          </a:p>
        </p:txBody>
      </p:sp>
      <p:sp>
        <p:nvSpPr>
          <p:cNvPr id="8" name="מלבן: פינות מעוגלות 7">
            <a:extLst>
              <a:ext uri="{FF2B5EF4-FFF2-40B4-BE49-F238E27FC236}">
                <a16:creationId xmlns:a16="http://schemas.microsoft.com/office/drawing/2014/main" id="{08A43E9E-29B1-15A3-6E68-916587633C62}"/>
              </a:ext>
            </a:extLst>
          </p:cNvPr>
          <p:cNvSpPr/>
          <p:nvPr/>
        </p:nvSpPr>
        <p:spPr>
          <a:xfrm>
            <a:off x="0" y="6647380"/>
            <a:ext cx="12192000" cy="2106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צורה חופשית: צורה 17">
            <a:extLst>
              <a:ext uri="{FF2B5EF4-FFF2-40B4-BE49-F238E27FC236}">
                <a16:creationId xmlns:a16="http://schemas.microsoft.com/office/drawing/2014/main" id="{C2AB0E6B-4CC4-BE22-321E-A9BA06FA4DFA}"/>
              </a:ext>
            </a:extLst>
          </p:cNvPr>
          <p:cNvSpPr/>
          <p:nvPr/>
        </p:nvSpPr>
        <p:spPr>
          <a:xfrm>
            <a:off x="-1" y="0"/>
            <a:ext cx="12192000" cy="633950"/>
          </a:xfrm>
          <a:custGeom>
            <a:avLst/>
            <a:gdLst>
              <a:gd name="connsiteX0" fmla="*/ 0 w 12192000"/>
              <a:gd name="connsiteY0" fmla="*/ 1 h 1130157"/>
              <a:gd name="connsiteX1" fmla="*/ 377574 w 12192000"/>
              <a:gd name="connsiteY1" fmla="*/ 1 h 1130157"/>
              <a:gd name="connsiteX2" fmla="*/ 105310 w 12192000"/>
              <a:gd name="connsiteY2" fmla="*/ 1130156 h 1130157"/>
              <a:gd name="connsiteX3" fmla="*/ 264561 w 12192000"/>
              <a:gd name="connsiteY3" fmla="*/ 1130156 h 1130157"/>
              <a:gd name="connsiteX4" fmla="*/ 536825 w 12192000"/>
              <a:gd name="connsiteY4" fmla="*/ 1 h 1130157"/>
              <a:gd name="connsiteX5" fmla="*/ 751008 w 12192000"/>
              <a:gd name="connsiteY5" fmla="*/ 1 h 1130157"/>
              <a:gd name="connsiteX6" fmla="*/ 478744 w 12192000"/>
              <a:gd name="connsiteY6" fmla="*/ 1130157 h 1130157"/>
              <a:gd name="connsiteX7" fmla="*/ 0 w 12192000"/>
              <a:gd name="connsiteY7" fmla="*/ 1130157 h 1130157"/>
              <a:gd name="connsiteX8" fmla="*/ 6986427 w 12192000"/>
              <a:gd name="connsiteY8" fmla="*/ 0 h 1130157"/>
              <a:gd name="connsiteX9" fmla="*/ 12192000 w 12192000"/>
              <a:gd name="connsiteY9" fmla="*/ 0 h 1130157"/>
              <a:gd name="connsiteX10" fmla="*/ 12192000 w 12192000"/>
              <a:gd name="connsiteY10" fmla="*/ 1 h 1130157"/>
              <a:gd name="connsiteX11" fmla="*/ 12192000 w 12192000"/>
              <a:gd name="connsiteY11" fmla="*/ 1130157 h 1130157"/>
              <a:gd name="connsiteX12" fmla="*/ 6986427 w 12192000"/>
              <a:gd name="connsiteY12" fmla="*/ 1130157 h 1130157"/>
              <a:gd name="connsiteX13" fmla="*/ 637995 w 12192000"/>
              <a:gd name="connsiteY13" fmla="*/ 1130157 h 1130157"/>
              <a:gd name="connsiteX14" fmla="*/ 910259 w 12192000"/>
              <a:gd name="connsiteY14" fmla="*/ 1 h 1130157"/>
              <a:gd name="connsiteX15" fmla="*/ 6986427 w 12192000"/>
              <a:gd name="connsiteY15" fmla="*/ 1 h 113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130157">
                <a:moveTo>
                  <a:pt x="0" y="1"/>
                </a:moveTo>
                <a:lnTo>
                  <a:pt x="377574" y="1"/>
                </a:lnTo>
                <a:lnTo>
                  <a:pt x="105310" y="1130156"/>
                </a:lnTo>
                <a:lnTo>
                  <a:pt x="264561" y="1130156"/>
                </a:lnTo>
                <a:lnTo>
                  <a:pt x="536825" y="1"/>
                </a:lnTo>
                <a:lnTo>
                  <a:pt x="751008" y="1"/>
                </a:lnTo>
                <a:lnTo>
                  <a:pt x="478744" y="1130157"/>
                </a:lnTo>
                <a:lnTo>
                  <a:pt x="0" y="1130157"/>
                </a:lnTo>
                <a:close/>
                <a:moveTo>
                  <a:pt x="6986427" y="0"/>
                </a:moveTo>
                <a:lnTo>
                  <a:pt x="12192000" y="0"/>
                </a:lnTo>
                <a:lnTo>
                  <a:pt x="12192000" y="1"/>
                </a:lnTo>
                <a:lnTo>
                  <a:pt x="12192000" y="1130157"/>
                </a:lnTo>
                <a:lnTo>
                  <a:pt x="6986427" y="1130157"/>
                </a:lnTo>
                <a:lnTo>
                  <a:pt x="637995" y="1130157"/>
                </a:lnTo>
                <a:lnTo>
                  <a:pt x="910259" y="1"/>
                </a:lnTo>
                <a:lnTo>
                  <a:pt x="6986427" y="1"/>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0" name="Picture 13">
            <a:extLst>
              <a:ext uri="{FF2B5EF4-FFF2-40B4-BE49-F238E27FC236}">
                <a16:creationId xmlns:a16="http://schemas.microsoft.com/office/drawing/2014/main" id="{3EA4ABF8-7977-D3B4-2788-AE391164014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23" b="98496" l="4598" r="96552">
                        <a14:foregroundMark x1="24138" y1="69925" x2="36782" y2="69925"/>
                        <a14:foregroundMark x1="43669" y1="75727" x2="32184" y2="78947"/>
                        <a14:foregroundMark x1="47501" y1="88193" x2="66667" y2="91729"/>
                        <a14:foregroundMark x1="26421" y1="84304" x2="27890" y2="84575"/>
                        <a14:foregroundMark x1="77011" y1="88722" x2="48444" y2="87664"/>
                        <a14:foregroundMark x1="34483" y1="94737" x2="68966" y2="45865"/>
                        <a14:foregroundMark x1="70115" y1="68421" x2="57471" y2="91729"/>
                        <a14:foregroundMark x1="59770" y1="75188" x2="81609" y2="88722"/>
                        <a14:foregroundMark x1="77011" y1="78947" x2="24138" y2="87218"/>
                        <a14:foregroundMark x1="28736" y1="94737" x2="4598" y2="86466"/>
                        <a14:foregroundMark x1="29885" y1="83459" x2="96552" y2="62406"/>
                        <a14:foregroundMark x1="47126" y1="69925" x2="11494" y2="62406"/>
                        <a14:foregroundMark x1="26437" y1="72180" x2="32184" y2="84962"/>
                        <a14:foregroundMark x1="19540" y1="62406" x2="13793" y2="94737"/>
                        <a14:foregroundMark x1="21839" y1="93233" x2="77011" y2="91729"/>
                        <a14:foregroundMark x1="81609" y1="91729" x2="89655" y2="58647"/>
                        <a14:foregroundMark x1="82759" y1="81955" x2="82759" y2="98496"/>
                      </a14:backgroundRemoval>
                    </a14:imgEffect>
                  </a14:imgLayer>
                </a14:imgProps>
              </a:ext>
            </a:extLst>
          </a:blip>
          <a:stretch>
            <a:fillRect/>
          </a:stretch>
        </p:blipFill>
        <p:spPr>
          <a:xfrm>
            <a:off x="6096000" y="6114998"/>
            <a:ext cx="486024" cy="743002"/>
          </a:xfrm>
          <a:prstGeom prst="rect">
            <a:avLst/>
          </a:prstGeom>
        </p:spPr>
      </p:pic>
      <p:sp>
        <p:nvSpPr>
          <p:cNvPr id="4" name="תיבת טקסט 3">
            <a:extLst>
              <a:ext uri="{FF2B5EF4-FFF2-40B4-BE49-F238E27FC236}">
                <a16:creationId xmlns:a16="http://schemas.microsoft.com/office/drawing/2014/main" id="{C8A1C48C-C6F5-A770-689D-37B709195B3F}"/>
              </a:ext>
            </a:extLst>
          </p:cNvPr>
          <p:cNvSpPr txBox="1"/>
          <p:nvPr/>
        </p:nvSpPr>
        <p:spPr>
          <a:xfrm>
            <a:off x="2402114" y="1716440"/>
            <a:ext cx="9612086" cy="4154984"/>
          </a:xfrm>
          <a:prstGeom prst="rect">
            <a:avLst/>
          </a:prstGeom>
          <a:noFill/>
        </p:spPr>
        <p:txBody>
          <a:bodyPr wrap="square" rtlCol="1">
            <a:spAutoFit/>
          </a:bodyPr>
          <a:lstStyle/>
          <a:p>
            <a:pPr algn="just"/>
            <a:r>
              <a:rPr lang="he-IL" sz="2400" b="1" dirty="0"/>
              <a:t>עיקרון נקודת אחריותיות אחת (סעיף 3.8):</a:t>
            </a:r>
            <a:r>
              <a:rPr lang="he-IL" sz="2400" dirty="0"/>
              <a:t> קיום עיקרון זה הוא תנאי יסוד חיוני להצלחת הפרויקט. בפרויקטים העוברים פירוק לשלבים ולחבילות עבודה, תהיה נקודת אחריותיות אחת לכל שלב - קרי אדם אחד, מזוהה בשם, הן אצל המנהל והן אצל המזמין ויוצהר במפורש למי עליו לתת דין וחשבון. </a:t>
            </a:r>
          </a:p>
          <a:p>
            <a:pPr algn="just"/>
            <a:endParaRPr lang="he-IL" sz="2400" dirty="0"/>
          </a:p>
          <a:p>
            <a:pPr algn="just"/>
            <a:endParaRPr lang="he-IL" sz="2400" dirty="0"/>
          </a:p>
          <a:p>
            <a:pPr algn="just"/>
            <a:r>
              <a:rPr lang="he-IL" sz="2400" dirty="0"/>
              <a:t>"שרשרת האחריותיות צריכה להיות רציפה עד למזמין" (מתוך סעיף 3.8 למדריך). </a:t>
            </a:r>
            <a:r>
              <a:rPr lang="he-IL" sz="2400" b="1" dirty="0"/>
              <a:t>מנהל הפרויקט והמזמין נושאים באחריותיות אישית ומלאה</a:t>
            </a:r>
            <a:r>
              <a:rPr lang="he-IL" sz="2400" dirty="0"/>
              <a:t> לתהליך, להיתרים, לתקציב ולתיאום המידע, ואינם יכולים עוד להסתתר מאחורי "טעויות קבלן" כאשר החומר שנמסר לשטח אינו מבושל או מתואם כנדרש. </a:t>
            </a:r>
          </a:p>
          <a:p>
            <a:pPr algn="just"/>
            <a:endParaRPr lang="he-IL" sz="2400" dirty="0"/>
          </a:p>
        </p:txBody>
      </p:sp>
      <p:sp>
        <p:nvSpPr>
          <p:cNvPr id="5" name="תיבת טקסט 4">
            <a:extLst>
              <a:ext uri="{FF2B5EF4-FFF2-40B4-BE49-F238E27FC236}">
                <a16:creationId xmlns:a16="http://schemas.microsoft.com/office/drawing/2014/main" id="{88B0DE4C-D42D-D064-E42A-ADF6B48CB9AC}"/>
              </a:ext>
            </a:extLst>
          </p:cNvPr>
          <p:cNvSpPr txBox="1"/>
          <p:nvPr/>
        </p:nvSpPr>
        <p:spPr>
          <a:xfrm>
            <a:off x="359229" y="700777"/>
            <a:ext cx="11654971" cy="1015663"/>
          </a:xfrm>
          <a:prstGeom prst="rect">
            <a:avLst/>
          </a:prstGeom>
          <a:noFill/>
        </p:spPr>
        <p:txBody>
          <a:bodyPr wrap="square" rtlCol="1">
            <a:spAutoFit/>
          </a:bodyPr>
          <a:lstStyle/>
          <a:p>
            <a:r>
              <a:rPr lang="he-IL" sz="3000" b="1" dirty="0"/>
              <a:t>אחריות</a:t>
            </a:r>
            <a:r>
              <a:rPr lang="en-US" sz="3000" b="1" dirty="0"/>
              <a:t>Responsibility </a:t>
            </a:r>
            <a:r>
              <a:rPr lang="he-IL" sz="3000" b="1" dirty="0"/>
              <a:t> מול אחריותיות</a:t>
            </a:r>
            <a:r>
              <a:rPr lang="en-US" sz="3000" b="1" dirty="0"/>
              <a:t>Accountability </a:t>
            </a:r>
            <a:r>
              <a:rPr lang="he-IL" sz="3000" b="1" dirty="0"/>
              <a:t> סוף לעמימות בענף הבנייה מניעת גלגול אשמה אוטומטי על הקבלן (המשך)</a:t>
            </a:r>
          </a:p>
        </p:txBody>
      </p:sp>
      <p:pic>
        <p:nvPicPr>
          <p:cNvPr id="3" name="תמונה 2">
            <a:extLst>
              <a:ext uri="{FF2B5EF4-FFF2-40B4-BE49-F238E27FC236}">
                <a16:creationId xmlns:a16="http://schemas.microsoft.com/office/drawing/2014/main" id="{F53FDFD8-1C3E-8FC4-9170-D264EC4F2845}"/>
              </a:ext>
            </a:extLst>
          </p:cNvPr>
          <p:cNvPicPr>
            <a:picLocks noChangeAspect="1"/>
          </p:cNvPicPr>
          <p:nvPr/>
        </p:nvPicPr>
        <p:blipFill>
          <a:blip r:embed="rId4"/>
          <a:stretch>
            <a:fillRect/>
          </a:stretch>
        </p:blipFill>
        <p:spPr>
          <a:xfrm>
            <a:off x="97576" y="1536064"/>
            <a:ext cx="2158314" cy="45157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74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8ABAF-F2A9-6D01-EC88-D26B1F3869FA}"/>
            </a:ext>
          </a:extLst>
        </p:cNvPr>
        <p:cNvGrpSpPr/>
        <p:nvPr/>
      </p:nvGrpSpPr>
      <p:grpSpPr>
        <a:xfrm>
          <a:off x="0" y="0"/>
          <a:ext cx="0" cy="0"/>
          <a:chOff x="0" y="0"/>
          <a:chExt cx="0" cy="0"/>
        </a:xfrm>
      </p:grpSpPr>
      <p:sp>
        <p:nvSpPr>
          <p:cNvPr id="6" name="תיבת טקסט 5">
            <a:extLst>
              <a:ext uri="{FF2B5EF4-FFF2-40B4-BE49-F238E27FC236}">
                <a16:creationId xmlns:a16="http://schemas.microsoft.com/office/drawing/2014/main" id="{53D22CB0-B8EA-7392-F0BA-2023FA19D360}"/>
              </a:ext>
            </a:extLst>
          </p:cNvPr>
          <p:cNvSpPr txBox="1"/>
          <p:nvPr/>
        </p:nvSpPr>
        <p:spPr>
          <a:xfrm>
            <a:off x="66781" y="0"/>
            <a:ext cx="11378349" cy="1438382"/>
          </a:xfrm>
          <a:custGeom>
            <a:avLst/>
            <a:gdLst/>
            <a:ahLst/>
            <a:cxnLst/>
            <a:rect l="l" t="t" r="r" b="b"/>
            <a:pathLst>
              <a:path w="11378349" h="1438382">
                <a:moveTo>
                  <a:pt x="10882714" y="430627"/>
                </a:moveTo>
                <a:lnTo>
                  <a:pt x="10962523" y="430627"/>
                </a:lnTo>
                <a:lnTo>
                  <a:pt x="10962523" y="864870"/>
                </a:lnTo>
                <a:lnTo>
                  <a:pt x="10882714" y="864870"/>
                </a:lnTo>
                <a:close/>
                <a:moveTo>
                  <a:pt x="10498179" y="425715"/>
                </a:moveTo>
                <a:cubicBezTo>
                  <a:pt x="10563118" y="425715"/>
                  <a:pt x="10613050" y="431172"/>
                  <a:pt x="10647975" y="442087"/>
                </a:cubicBezTo>
                <a:cubicBezTo>
                  <a:pt x="10682900" y="453001"/>
                  <a:pt x="10709571" y="472987"/>
                  <a:pt x="10727989" y="502046"/>
                </a:cubicBezTo>
                <a:cubicBezTo>
                  <a:pt x="10746406" y="531104"/>
                  <a:pt x="10755615" y="573874"/>
                  <a:pt x="10755615" y="630354"/>
                </a:cubicBezTo>
                <a:lnTo>
                  <a:pt x="10755615" y="864870"/>
                </a:lnTo>
                <a:lnTo>
                  <a:pt x="10677443" y="864870"/>
                </a:lnTo>
                <a:lnTo>
                  <a:pt x="10677443" y="651227"/>
                </a:lnTo>
                <a:cubicBezTo>
                  <a:pt x="10677443" y="608935"/>
                  <a:pt x="10674237" y="577967"/>
                  <a:pt x="10667825" y="558321"/>
                </a:cubicBezTo>
                <a:cubicBezTo>
                  <a:pt x="10661413" y="538676"/>
                  <a:pt x="10647429" y="522714"/>
                  <a:pt x="10625873" y="510436"/>
                </a:cubicBezTo>
                <a:cubicBezTo>
                  <a:pt x="10604319" y="498158"/>
                  <a:pt x="10568711" y="492018"/>
                  <a:pt x="10519052" y="492018"/>
                </a:cubicBezTo>
                <a:lnTo>
                  <a:pt x="10479761" y="492837"/>
                </a:lnTo>
                <a:lnTo>
                  <a:pt x="10479761" y="756002"/>
                </a:lnTo>
                <a:cubicBezTo>
                  <a:pt x="10479761" y="783287"/>
                  <a:pt x="10477238" y="804161"/>
                  <a:pt x="10472190" y="818622"/>
                </a:cubicBezTo>
                <a:cubicBezTo>
                  <a:pt x="10467143" y="833083"/>
                  <a:pt x="10456637" y="844952"/>
                  <a:pt x="10440675" y="854229"/>
                </a:cubicBezTo>
                <a:cubicBezTo>
                  <a:pt x="10424714" y="863506"/>
                  <a:pt x="10400907" y="868144"/>
                  <a:pt x="10369257" y="868144"/>
                </a:cubicBezTo>
                <a:cubicBezTo>
                  <a:pt x="10343609" y="868144"/>
                  <a:pt x="10318097" y="863642"/>
                  <a:pt x="10292722" y="854638"/>
                </a:cubicBezTo>
                <a:lnTo>
                  <a:pt x="10306228" y="796111"/>
                </a:lnTo>
                <a:cubicBezTo>
                  <a:pt x="10320417" y="801023"/>
                  <a:pt x="10335833" y="803478"/>
                  <a:pt x="10352477" y="803478"/>
                </a:cubicBezTo>
                <a:cubicBezTo>
                  <a:pt x="10371303" y="803478"/>
                  <a:pt x="10384264" y="799317"/>
                  <a:pt x="10391357" y="790995"/>
                </a:cubicBezTo>
                <a:cubicBezTo>
                  <a:pt x="10398452" y="782673"/>
                  <a:pt x="10401999" y="767598"/>
                  <a:pt x="10401999" y="745770"/>
                </a:cubicBezTo>
                <a:lnTo>
                  <a:pt x="10401999" y="495293"/>
                </a:lnTo>
                <a:cubicBezTo>
                  <a:pt x="10378534" y="495293"/>
                  <a:pt x="10349748" y="497748"/>
                  <a:pt x="10315641" y="502660"/>
                </a:cubicBezTo>
                <a:lnTo>
                  <a:pt x="10308683" y="437584"/>
                </a:lnTo>
                <a:cubicBezTo>
                  <a:pt x="10370894" y="429672"/>
                  <a:pt x="10434059" y="425715"/>
                  <a:pt x="10498179" y="425715"/>
                </a:cubicBezTo>
                <a:close/>
                <a:moveTo>
                  <a:pt x="9979923" y="425715"/>
                </a:moveTo>
                <a:cubicBezTo>
                  <a:pt x="10067781" y="425715"/>
                  <a:pt x="10128968" y="442700"/>
                  <a:pt x="10163483" y="476670"/>
                </a:cubicBezTo>
                <a:cubicBezTo>
                  <a:pt x="10197999" y="510641"/>
                  <a:pt x="10215257" y="561868"/>
                  <a:pt x="10215257" y="630354"/>
                </a:cubicBezTo>
                <a:lnTo>
                  <a:pt x="10215257" y="864870"/>
                </a:lnTo>
                <a:lnTo>
                  <a:pt x="10137495" y="864870"/>
                </a:lnTo>
                <a:lnTo>
                  <a:pt x="10137495" y="651227"/>
                </a:lnTo>
                <a:cubicBezTo>
                  <a:pt x="10137495" y="611664"/>
                  <a:pt x="10133265" y="581787"/>
                  <a:pt x="10124807" y="561596"/>
                </a:cubicBezTo>
                <a:cubicBezTo>
                  <a:pt x="10116349" y="541405"/>
                  <a:pt x="10100114" y="525033"/>
                  <a:pt x="10076103" y="512482"/>
                </a:cubicBezTo>
                <a:cubicBezTo>
                  <a:pt x="10052092" y="499931"/>
                  <a:pt x="10018531" y="493656"/>
                  <a:pt x="9975421" y="493656"/>
                </a:cubicBezTo>
                <a:cubicBezTo>
                  <a:pt x="9946225" y="493656"/>
                  <a:pt x="9911301" y="496384"/>
                  <a:pt x="9870645" y="501841"/>
                </a:cubicBezTo>
                <a:lnTo>
                  <a:pt x="9864097" y="434720"/>
                </a:lnTo>
                <a:cubicBezTo>
                  <a:pt x="9906117" y="428717"/>
                  <a:pt x="9944725" y="425715"/>
                  <a:pt x="9979923" y="425715"/>
                </a:cubicBezTo>
                <a:close/>
                <a:moveTo>
                  <a:pt x="9526629" y="425715"/>
                </a:moveTo>
                <a:cubicBezTo>
                  <a:pt x="9591568" y="425715"/>
                  <a:pt x="9641500" y="431172"/>
                  <a:pt x="9676425" y="442087"/>
                </a:cubicBezTo>
                <a:cubicBezTo>
                  <a:pt x="9711350" y="453001"/>
                  <a:pt x="9738021" y="472987"/>
                  <a:pt x="9756439" y="502046"/>
                </a:cubicBezTo>
                <a:cubicBezTo>
                  <a:pt x="9774856" y="531104"/>
                  <a:pt x="9784065" y="573874"/>
                  <a:pt x="9784065" y="630354"/>
                </a:cubicBezTo>
                <a:lnTo>
                  <a:pt x="9784065" y="864870"/>
                </a:lnTo>
                <a:lnTo>
                  <a:pt x="9705893" y="864870"/>
                </a:lnTo>
                <a:lnTo>
                  <a:pt x="9705893" y="651227"/>
                </a:lnTo>
                <a:cubicBezTo>
                  <a:pt x="9705893" y="608935"/>
                  <a:pt x="9702687" y="577967"/>
                  <a:pt x="9696275" y="558321"/>
                </a:cubicBezTo>
                <a:cubicBezTo>
                  <a:pt x="9689863" y="538676"/>
                  <a:pt x="9675879" y="522714"/>
                  <a:pt x="9654324" y="510436"/>
                </a:cubicBezTo>
                <a:cubicBezTo>
                  <a:pt x="9632769" y="498158"/>
                  <a:pt x="9597161" y="492018"/>
                  <a:pt x="9547503" y="492018"/>
                </a:cubicBezTo>
                <a:lnTo>
                  <a:pt x="9508212" y="492837"/>
                </a:lnTo>
                <a:lnTo>
                  <a:pt x="9508212" y="756002"/>
                </a:lnTo>
                <a:cubicBezTo>
                  <a:pt x="9508212" y="783287"/>
                  <a:pt x="9505688" y="804161"/>
                  <a:pt x="9500641" y="818622"/>
                </a:cubicBezTo>
                <a:cubicBezTo>
                  <a:pt x="9495593" y="833083"/>
                  <a:pt x="9485087" y="844952"/>
                  <a:pt x="9469126" y="854229"/>
                </a:cubicBezTo>
                <a:cubicBezTo>
                  <a:pt x="9453164" y="863506"/>
                  <a:pt x="9429357" y="868144"/>
                  <a:pt x="9397707" y="868144"/>
                </a:cubicBezTo>
                <a:cubicBezTo>
                  <a:pt x="9372059" y="868144"/>
                  <a:pt x="9346547" y="863642"/>
                  <a:pt x="9321172" y="854638"/>
                </a:cubicBezTo>
                <a:lnTo>
                  <a:pt x="9334679" y="796111"/>
                </a:lnTo>
                <a:cubicBezTo>
                  <a:pt x="9348867" y="801023"/>
                  <a:pt x="9364283" y="803478"/>
                  <a:pt x="9380927" y="803478"/>
                </a:cubicBezTo>
                <a:cubicBezTo>
                  <a:pt x="9399753" y="803478"/>
                  <a:pt x="9412714" y="799317"/>
                  <a:pt x="9419808" y="790995"/>
                </a:cubicBezTo>
                <a:cubicBezTo>
                  <a:pt x="9426902" y="782673"/>
                  <a:pt x="9430449" y="767598"/>
                  <a:pt x="9430449" y="745770"/>
                </a:cubicBezTo>
                <a:lnTo>
                  <a:pt x="9430449" y="495293"/>
                </a:lnTo>
                <a:cubicBezTo>
                  <a:pt x="9406984" y="495293"/>
                  <a:pt x="9378198" y="497748"/>
                  <a:pt x="9344091" y="502660"/>
                </a:cubicBezTo>
                <a:lnTo>
                  <a:pt x="9337134" y="437584"/>
                </a:lnTo>
                <a:cubicBezTo>
                  <a:pt x="9399344" y="429672"/>
                  <a:pt x="9462509" y="425715"/>
                  <a:pt x="9526629" y="425715"/>
                </a:cubicBezTo>
                <a:close/>
                <a:moveTo>
                  <a:pt x="11147107" y="423260"/>
                </a:moveTo>
                <a:cubicBezTo>
                  <a:pt x="11219685" y="423260"/>
                  <a:pt x="11276371" y="444406"/>
                  <a:pt x="11317161" y="486698"/>
                </a:cubicBezTo>
                <a:cubicBezTo>
                  <a:pt x="11357953" y="528990"/>
                  <a:pt x="11378349" y="582742"/>
                  <a:pt x="11378349" y="647953"/>
                </a:cubicBezTo>
                <a:cubicBezTo>
                  <a:pt x="11378349" y="690518"/>
                  <a:pt x="11369549" y="728171"/>
                  <a:pt x="11351950" y="760914"/>
                </a:cubicBezTo>
                <a:cubicBezTo>
                  <a:pt x="11334351" y="793656"/>
                  <a:pt x="11308771" y="820259"/>
                  <a:pt x="11275211" y="840723"/>
                </a:cubicBezTo>
                <a:cubicBezTo>
                  <a:pt x="11241650" y="861187"/>
                  <a:pt x="11198949" y="871418"/>
                  <a:pt x="11147107" y="871418"/>
                </a:cubicBezTo>
                <a:cubicBezTo>
                  <a:pt x="11121731" y="871418"/>
                  <a:pt x="11093219" y="867326"/>
                  <a:pt x="11061568" y="859140"/>
                </a:cubicBezTo>
                <a:lnTo>
                  <a:pt x="11072209" y="788744"/>
                </a:lnTo>
                <a:cubicBezTo>
                  <a:pt x="11097857" y="796930"/>
                  <a:pt x="11124187" y="801023"/>
                  <a:pt x="11151199" y="801023"/>
                </a:cubicBezTo>
                <a:cubicBezTo>
                  <a:pt x="11182032" y="801023"/>
                  <a:pt x="11207953" y="794679"/>
                  <a:pt x="11228963" y="781991"/>
                </a:cubicBezTo>
                <a:cubicBezTo>
                  <a:pt x="11249972" y="769304"/>
                  <a:pt x="11266139" y="751364"/>
                  <a:pt x="11277462" y="728171"/>
                </a:cubicBezTo>
                <a:cubicBezTo>
                  <a:pt x="11288785" y="704979"/>
                  <a:pt x="11294447" y="678240"/>
                  <a:pt x="11294447" y="647953"/>
                </a:cubicBezTo>
                <a:cubicBezTo>
                  <a:pt x="11294447" y="602387"/>
                  <a:pt x="11282101" y="565279"/>
                  <a:pt x="11257407" y="536630"/>
                </a:cubicBezTo>
                <a:cubicBezTo>
                  <a:pt x="11232715" y="507980"/>
                  <a:pt x="11197312" y="493656"/>
                  <a:pt x="11151199" y="493656"/>
                </a:cubicBezTo>
                <a:cubicBezTo>
                  <a:pt x="11123915" y="493656"/>
                  <a:pt x="11097585" y="497748"/>
                  <a:pt x="11072209" y="505934"/>
                </a:cubicBezTo>
                <a:lnTo>
                  <a:pt x="11061568" y="435538"/>
                </a:lnTo>
                <a:cubicBezTo>
                  <a:pt x="11093491" y="427353"/>
                  <a:pt x="11122005" y="423260"/>
                  <a:pt x="11147107" y="423260"/>
                </a:cubicBezTo>
                <a:close/>
                <a:moveTo>
                  <a:pt x="1073010" y="0"/>
                </a:moveTo>
                <a:lnTo>
                  <a:pt x="1276020" y="0"/>
                </a:lnTo>
                <a:lnTo>
                  <a:pt x="749565" y="1438382"/>
                </a:lnTo>
                <a:lnTo>
                  <a:pt x="546555" y="1438382"/>
                </a:lnTo>
                <a:close/>
                <a:moveTo>
                  <a:pt x="526455" y="0"/>
                </a:moveTo>
                <a:lnTo>
                  <a:pt x="729465" y="0"/>
                </a:lnTo>
                <a:lnTo>
                  <a:pt x="203010" y="1438382"/>
                </a:lnTo>
                <a:lnTo>
                  <a:pt x="0" y="143838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he-IL" sz="4400">
              <a:solidFill>
                <a:schemeClr val="bg1"/>
              </a:solidFill>
            </a:endParaRPr>
          </a:p>
        </p:txBody>
      </p:sp>
      <p:sp>
        <p:nvSpPr>
          <p:cNvPr id="8" name="מלבן: פינות מעוגלות 7">
            <a:extLst>
              <a:ext uri="{FF2B5EF4-FFF2-40B4-BE49-F238E27FC236}">
                <a16:creationId xmlns:a16="http://schemas.microsoft.com/office/drawing/2014/main" id="{33362B18-3FC0-2942-46FC-90F63D7E104F}"/>
              </a:ext>
            </a:extLst>
          </p:cNvPr>
          <p:cNvSpPr/>
          <p:nvPr/>
        </p:nvSpPr>
        <p:spPr>
          <a:xfrm>
            <a:off x="0" y="6647380"/>
            <a:ext cx="12192000" cy="2106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צורה חופשית: צורה 17">
            <a:extLst>
              <a:ext uri="{FF2B5EF4-FFF2-40B4-BE49-F238E27FC236}">
                <a16:creationId xmlns:a16="http://schemas.microsoft.com/office/drawing/2014/main" id="{A146B43C-A621-7C5D-CCCC-927E01475135}"/>
              </a:ext>
            </a:extLst>
          </p:cNvPr>
          <p:cNvSpPr/>
          <p:nvPr/>
        </p:nvSpPr>
        <p:spPr>
          <a:xfrm>
            <a:off x="-1" y="0"/>
            <a:ext cx="12192000" cy="633950"/>
          </a:xfrm>
          <a:custGeom>
            <a:avLst/>
            <a:gdLst>
              <a:gd name="connsiteX0" fmla="*/ 0 w 12192000"/>
              <a:gd name="connsiteY0" fmla="*/ 1 h 1130157"/>
              <a:gd name="connsiteX1" fmla="*/ 377574 w 12192000"/>
              <a:gd name="connsiteY1" fmla="*/ 1 h 1130157"/>
              <a:gd name="connsiteX2" fmla="*/ 105310 w 12192000"/>
              <a:gd name="connsiteY2" fmla="*/ 1130156 h 1130157"/>
              <a:gd name="connsiteX3" fmla="*/ 264561 w 12192000"/>
              <a:gd name="connsiteY3" fmla="*/ 1130156 h 1130157"/>
              <a:gd name="connsiteX4" fmla="*/ 536825 w 12192000"/>
              <a:gd name="connsiteY4" fmla="*/ 1 h 1130157"/>
              <a:gd name="connsiteX5" fmla="*/ 751008 w 12192000"/>
              <a:gd name="connsiteY5" fmla="*/ 1 h 1130157"/>
              <a:gd name="connsiteX6" fmla="*/ 478744 w 12192000"/>
              <a:gd name="connsiteY6" fmla="*/ 1130157 h 1130157"/>
              <a:gd name="connsiteX7" fmla="*/ 0 w 12192000"/>
              <a:gd name="connsiteY7" fmla="*/ 1130157 h 1130157"/>
              <a:gd name="connsiteX8" fmla="*/ 6986427 w 12192000"/>
              <a:gd name="connsiteY8" fmla="*/ 0 h 1130157"/>
              <a:gd name="connsiteX9" fmla="*/ 12192000 w 12192000"/>
              <a:gd name="connsiteY9" fmla="*/ 0 h 1130157"/>
              <a:gd name="connsiteX10" fmla="*/ 12192000 w 12192000"/>
              <a:gd name="connsiteY10" fmla="*/ 1 h 1130157"/>
              <a:gd name="connsiteX11" fmla="*/ 12192000 w 12192000"/>
              <a:gd name="connsiteY11" fmla="*/ 1130157 h 1130157"/>
              <a:gd name="connsiteX12" fmla="*/ 6986427 w 12192000"/>
              <a:gd name="connsiteY12" fmla="*/ 1130157 h 1130157"/>
              <a:gd name="connsiteX13" fmla="*/ 637995 w 12192000"/>
              <a:gd name="connsiteY13" fmla="*/ 1130157 h 1130157"/>
              <a:gd name="connsiteX14" fmla="*/ 910259 w 12192000"/>
              <a:gd name="connsiteY14" fmla="*/ 1 h 1130157"/>
              <a:gd name="connsiteX15" fmla="*/ 6986427 w 12192000"/>
              <a:gd name="connsiteY15" fmla="*/ 1 h 113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130157">
                <a:moveTo>
                  <a:pt x="0" y="1"/>
                </a:moveTo>
                <a:lnTo>
                  <a:pt x="377574" y="1"/>
                </a:lnTo>
                <a:lnTo>
                  <a:pt x="105310" y="1130156"/>
                </a:lnTo>
                <a:lnTo>
                  <a:pt x="264561" y="1130156"/>
                </a:lnTo>
                <a:lnTo>
                  <a:pt x="536825" y="1"/>
                </a:lnTo>
                <a:lnTo>
                  <a:pt x="751008" y="1"/>
                </a:lnTo>
                <a:lnTo>
                  <a:pt x="478744" y="1130157"/>
                </a:lnTo>
                <a:lnTo>
                  <a:pt x="0" y="1130157"/>
                </a:lnTo>
                <a:close/>
                <a:moveTo>
                  <a:pt x="6986427" y="0"/>
                </a:moveTo>
                <a:lnTo>
                  <a:pt x="12192000" y="0"/>
                </a:lnTo>
                <a:lnTo>
                  <a:pt x="12192000" y="1"/>
                </a:lnTo>
                <a:lnTo>
                  <a:pt x="12192000" y="1130157"/>
                </a:lnTo>
                <a:lnTo>
                  <a:pt x="6986427" y="1130157"/>
                </a:lnTo>
                <a:lnTo>
                  <a:pt x="637995" y="1130157"/>
                </a:lnTo>
                <a:lnTo>
                  <a:pt x="910259" y="1"/>
                </a:lnTo>
                <a:lnTo>
                  <a:pt x="6986427" y="1"/>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0" name="Picture 13">
            <a:extLst>
              <a:ext uri="{FF2B5EF4-FFF2-40B4-BE49-F238E27FC236}">
                <a16:creationId xmlns:a16="http://schemas.microsoft.com/office/drawing/2014/main" id="{2C7572E2-2D3E-DE1F-0A90-5C499E7A312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23" b="98496" l="4598" r="96552">
                        <a14:foregroundMark x1="24138" y1="69925" x2="36782" y2="69925"/>
                        <a14:foregroundMark x1="43669" y1="75727" x2="32184" y2="78947"/>
                        <a14:foregroundMark x1="47501" y1="88193" x2="66667" y2="91729"/>
                        <a14:foregroundMark x1="26421" y1="84304" x2="27890" y2="84575"/>
                        <a14:foregroundMark x1="77011" y1="88722" x2="48444" y2="87664"/>
                        <a14:foregroundMark x1="34483" y1="94737" x2="68966" y2="45865"/>
                        <a14:foregroundMark x1="70115" y1="68421" x2="57471" y2="91729"/>
                        <a14:foregroundMark x1="59770" y1="75188" x2="81609" y2="88722"/>
                        <a14:foregroundMark x1="77011" y1="78947" x2="24138" y2="87218"/>
                        <a14:foregroundMark x1="28736" y1="94737" x2="4598" y2="86466"/>
                        <a14:foregroundMark x1="29885" y1="83459" x2="96552" y2="62406"/>
                        <a14:foregroundMark x1="47126" y1="69925" x2="11494" y2="62406"/>
                        <a14:foregroundMark x1="26437" y1="72180" x2="32184" y2="84962"/>
                        <a14:foregroundMark x1="19540" y1="62406" x2="13793" y2="94737"/>
                        <a14:foregroundMark x1="21839" y1="93233" x2="77011" y2="91729"/>
                        <a14:foregroundMark x1="81609" y1="91729" x2="89655" y2="58647"/>
                        <a14:foregroundMark x1="82759" y1="81955" x2="82759" y2="98496"/>
                      </a14:backgroundRemoval>
                    </a14:imgEffect>
                  </a14:imgLayer>
                </a14:imgProps>
              </a:ext>
            </a:extLst>
          </a:blip>
          <a:stretch>
            <a:fillRect/>
          </a:stretch>
        </p:blipFill>
        <p:spPr>
          <a:xfrm>
            <a:off x="6096000" y="6114998"/>
            <a:ext cx="486024" cy="743002"/>
          </a:xfrm>
          <a:prstGeom prst="rect">
            <a:avLst/>
          </a:prstGeom>
        </p:spPr>
      </p:pic>
      <p:sp>
        <p:nvSpPr>
          <p:cNvPr id="4" name="תיבת טקסט 3">
            <a:extLst>
              <a:ext uri="{FF2B5EF4-FFF2-40B4-BE49-F238E27FC236}">
                <a16:creationId xmlns:a16="http://schemas.microsoft.com/office/drawing/2014/main" id="{0320306C-C1C5-76E6-8F93-0C5056214558}"/>
              </a:ext>
            </a:extLst>
          </p:cNvPr>
          <p:cNvSpPr txBox="1"/>
          <p:nvPr/>
        </p:nvSpPr>
        <p:spPr>
          <a:xfrm>
            <a:off x="1773463" y="1915857"/>
            <a:ext cx="8144329" cy="4524315"/>
          </a:xfrm>
          <a:prstGeom prst="rect">
            <a:avLst/>
          </a:prstGeom>
          <a:noFill/>
        </p:spPr>
        <p:txBody>
          <a:bodyPr wrap="square" rtlCol="1">
            <a:spAutoFit/>
          </a:bodyPr>
          <a:lstStyle/>
          <a:p>
            <a:pPr algn="just"/>
            <a:r>
              <a:rPr lang="he-IL" sz="2400" b="1" dirty="0"/>
              <a:t>כשירות ורישום:</a:t>
            </a:r>
            <a:r>
              <a:rPr lang="he-IL" sz="2400" dirty="0"/>
              <a:t> קבלנים מקצועיים, רשומים ומוכרים בלבד. חובת המזמין לבדוק ולאמת את הסטטוס הסטטוטורי של הקבלן לפני חתימה.</a:t>
            </a:r>
          </a:p>
          <a:p>
            <a:pPr algn="just"/>
            <a:r>
              <a:rPr lang="he-IL" sz="2400" b="1" dirty="0"/>
              <a:t>הון אנושי ויכולת כלכלית:</a:t>
            </a:r>
            <a:r>
              <a:rPr lang="he-IL" sz="2400" dirty="0"/>
              <a:t> שימוש באנשי המקצוע המתאימים והצגת יכולות כלכליות התואמות את היקף הפרויקט ומורכבותו.</a:t>
            </a:r>
          </a:p>
          <a:p>
            <a:pPr algn="just"/>
            <a:r>
              <a:rPr lang="he-IL" sz="2400" b="1" dirty="0"/>
              <a:t>בקיאות חוזית והנדסית:</a:t>
            </a:r>
            <a:r>
              <a:rPr lang="he-IL" sz="2400" dirty="0"/>
              <a:t> בקיאות מלאה בהוראות החוזה ועמידה קפדנית בכל דרישות המפרט הטכני.</a:t>
            </a:r>
          </a:p>
          <a:p>
            <a:pPr algn="just"/>
            <a:r>
              <a:rPr lang="he-IL" sz="2400" b="1" dirty="0"/>
              <a:t>התרעה בזמן אמת ושקיפות:</a:t>
            </a:r>
            <a:r>
              <a:rPr lang="he-IL" sz="2400" dirty="0"/>
              <a:t> חובת הקבלן לדיווח מלא, העברת דוחות בזמן והתרעה מוקדמת על בעיות שצצות בשטח (מניעת הפתעות).</a:t>
            </a:r>
          </a:p>
          <a:p>
            <a:pPr algn="just"/>
            <a:r>
              <a:rPr lang="he-IL" sz="2400" b="1" dirty="0"/>
              <a:t>בניית תוכניות: </a:t>
            </a:r>
            <a:r>
              <a:rPr lang="he-IL" sz="2400" dirty="0"/>
              <a:t>בטיחות, איכות, התארגנות וכל תכנית אחרת הנדרשת לאישור המנהל.</a:t>
            </a:r>
            <a:endParaRPr lang="he-IL" sz="2400" b="1" dirty="0"/>
          </a:p>
        </p:txBody>
      </p:sp>
      <p:sp>
        <p:nvSpPr>
          <p:cNvPr id="5" name="תיבת טקסט 4">
            <a:extLst>
              <a:ext uri="{FF2B5EF4-FFF2-40B4-BE49-F238E27FC236}">
                <a16:creationId xmlns:a16="http://schemas.microsoft.com/office/drawing/2014/main" id="{254E814D-2299-0519-A2EB-9BB0CB0C47B6}"/>
              </a:ext>
            </a:extLst>
          </p:cNvPr>
          <p:cNvSpPr txBox="1"/>
          <p:nvPr/>
        </p:nvSpPr>
        <p:spPr>
          <a:xfrm>
            <a:off x="359229" y="700777"/>
            <a:ext cx="11654971" cy="1138773"/>
          </a:xfrm>
          <a:prstGeom prst="rect">
            <a:avLst/>
          </a:prstGeom>
          <a:noFill/>
        </p:spPr>
        <p:txBody>
          <a:bodyPr wrap="square" rtlCol="1">
            <a:spAutoFit/>
          </a:bodyPr>
          <a:lstStyle/>
          <a:p>
            <a:pPr algn="ctr"/>
            <a:r>
              <a:rPr lang="he-IL" sz="3600" b="1" dirty="0"/>
              <a:t>אחריות הקבלן – מקצועיות, שקיפות ואיזון</a:t>
            </a:r>
          </a:p>
          <a:p>
            <a:pPr algn="ctr"/>
            <a:r>
              <a:rPr lang="he-IL" sz="3200" dirty="0"/>
              <a:t>צד הקבלן במשוואה: מקצועיות ללא פשרות</a:t>
            </a:r>
            <a:endParaRPr lang="he-IL" sz="3200" b="1" dirty="0"/>
          </a:p>
        </p:txBody>
      </p:sp>
      <p:pic>
        <p:nvPicPr>
          <p:cNvPr id="3" name="תמונה 2">
            <a:extLst>
              <a:ext uri="{FF2B5EF4-FFF2-40B4-BE49-F238E27FC236}">
                <a16:creationId xmlns:a16="http://schemas.microsoft.com/office/drawing/2014/main" id="{F452167C-5C42-CE94-E09A-01BD59638DAE}"/>
              </a:ext>
            </a:extLst>
          </p:cNvPr>
          <p:cNvPicPr>
            <a:picLocks noChangeAspect="1"/>
          </p:cNvPicPr>
          <p:nvPr/>
        </p:nvPicPr>
        <p:blipFill>
          <a:blip r:embed="rId5"/>
          <a:stretch>
            <a:fillRect/>
          </a:stretch>
        </p:blipFill>
        <p:spPr>
          <a:xfrm>
            <a:off x="10043958" y="1915857"/>
            <a:ext cx="1970242" cy="35081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9735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31F6F-08D7-89A6-7CAF-89FDFC2C0D71}"/>
            </a:ext>
          </a:extLst>
        </p:cNvPr>
        <p:cNvGrpSpPr/>
        <p:nvPr/>
      </p:nvGrpSpPr>
      <p:grpSpPr>
        <a:xfrm>
          <a:off x="0" y="0"/>
          <a:ext cx="0" cy="0"/>
          <a:chOff x="0" y="0"/>
          <a:chExt cx="0" cy="0"/>
        </a:xfrm>
      </p:grpSpPr>
      <p:sp>
        <p:nvSpPr>
          <p:cNvPr id="6" name="תיבת טקסט 5">
            <a:extLst>
              <a:ext uri="{FF2B5EF4-FFF2-40B4-BE49-F238E27FC236}">
                <a16:creationId xmlns:a16="http://schemas.microsoft.com/office/drawing/2014/main" id="{D69F3463-B33C-FCB1-039C-27820EC360DD}"/>
              </a:ext>
            </a:extLst>
          </p:cNvPr>
          <p:cNvSpPr txBox="1"/>
          <p:nvPr/>
        </p:nvSpPr>
        <p:spPr>
          <a:xfrm>
            <a:off x="66781" y="0"/>
            <a:ext cx="11378349" cy="1438382"/>
          </a:xfrm>
          <a:custGeom>
            <a:avLst/>
            <a:gdLst/>
            <a:ahLst/>
            <a:cxnLst/>
            <a:rect l="l" t="t" r="r" b="b"/>
            <a:pathLst>
              <a:path w="11378349" h="1438382">
                <a:moveTo>
                  <a:pt x="10882714" y="430627"/>
                </a:moveTo>
                <a:lnTo>
                  <a:pt x="10962523" y="430627"/>
                </a:lnTo>
                <a:lnTo>
                  <a:pt x="10962523" y="864870"/>
                </a:lnTo>
                <a:lnTo>
                  <a:pt x="10882714" y="864870"/>
                </a:lnTo>
                <a:close/>
                <a:moveTo>
                  <a:pt x="10498179" y="425715"/>
                </a:moveTo>
                <a:cubicBezTo>
                  <a:pt x="10563118" y="425715"/>
                  <a:pt x="10613050" y="431172"/>
                  <a:pt x="10647975" y="442087"/>
                </a:cubicBezTo>
                <a:cubicBezTo>
                  <a:pt x="10682900" y="453001"/>
                  <a:pt x="10709571" y="472987"/>
                  <a:pt x="10727989" y="502046"/>
                </a:cubicBezTo>
                <a:cubicBezTo>
                  <a:pt x="10746406" y="531104"/>
                  <a:pt x="10755615" y="573874"/>
                  <a:pt x="10755615" y="630354"/>
                </a:cubicBezTo>
                <a:lnTo>
                  <a:pt x="10755615" y="864870"/>
                </a:lnTo>
                <a:lnTo>
                  <a:pt x="10677443" y="864870"/>
                </a:lnTo>
                <a:lnTo>
                  <a:pt x="10677443" y="651227"/>
                </a:lnTo>
                <a:cubicBezTo>
                  <a:pt x="10677443" y="608935"/>
                  <a:pt x="10674237" y="577967"/>
                  <a:pt x="10667825" y="558321"/>
                </a:cubicBezTo>
                <a:cubicBezTo>
                  <a:pt x="10661413" y="538676"/>
                  <a:pt x="10647429" y="522714"/>
                  <a:pt x="10625873" y="510436"/>
                </a:cubicBezTo>
                <a:cubicBezTo>
                  <a:pt x="10604319" y="498158"/>
                  <a:pt x="10568711" y="492018"/>
                  <a:pt x="10519052" y="492018"/>
                </a:cubicBezTo>
                <a:lnTo>
                  <a:pt x="10479761" y="492837"/>
                </a:lnTo>
                <a:lnTo>
                  <a:pt x="10479761" y="756002"/>
                </a:lnTo>
                <a:cubicBezTo>
                  <a:pt x="10479761" y="783287"/>
                  <a:pt x="10477238" y="804161"/>
                  <a:pt x="10472190" y="818622"/>
                </a:cubicBezTo>
                <a:cubicBezTo>
                  <a:pt x="10467143" y="833083"/>
                  <a:pt x="10456637" y="844952"/>
                  <a:pt x="10440675" y="854229"/>
                </a:cubicBezTo>
                <a:cubicBezTo>
                  <a:pt x="10424714" y="863506"/>
                  <a:pt x="10400907" y="868144"/>
                  <a:pt x="10369257" y="868144"/>
                </a:cubicBezTo>
                <a:cubicBezTo>
                  <a:pt x="10343609" y="868144"/>
                  <a:pt x="10318097" y="863642"/>
                  <a:pt x="10292722" y="854638"/>
                </a:cubicBezTo>
                <a:lnTo>
                  <a:pt x="10306228" y="796111"/>
                </a:lnTo>
                <a:cubicBezTo>
                  <a:pt x="10320417" y="801023"/>
                  <a:pt x="10335833" y="803478"/>
                  <a:pt x="10352477" y="803478"/>
                </a:cubicBezTo>
                <a:cubicBezTo>
                  <a:pt x="10371303" y="803478"/>
                  <a:pt x="10384264" y="799317"/>
                  <a:pt x="10391357" y="790995"/>
                </a:cubicBezTo>
                <a:cubicBezTo>
                  <a:pt x="10398452" y="782673"/>
                  <a:pt x="10401999" y="767598"/>
                  <a:pt x="10401999" y="745770"/>
                </a:cubicBezTo>
                <a:lnTo>
                  <a:pt x="10401999" y="495293"/>
                </a:lnTo>
                <a:cubicBezTo>
                  <a:pt x="10378534" y="495293"/>
                  <a:pt x="10349748" y="497748"/>
                  <a:pt x="10315641" y="502660"/>
                </a:cubicBezTo>
                <a:lnTo>
                  <a:pt x="10308683" y="437584"/>
                </a:lnTo>
                <a:cubicBezTo>
                  <a:pt x="10370894" y="429672"/>
                  <a:pt x="10434059" y="425715"/>
                  <a:pt x="10498179" y="425715"/>
                </a:cubicBezTo>
                <a:close/>
                <a:moveTo>
                  <a:pt x="9979923" y="425715"/>
                </a:moveTo>
                <a:cubicBezTo>
                  <a:pt x="10067781" y="425715"/>
                  <a:pt x="10128968" y="442700"/>
                  <a:pt x="10163483" y="476670"/>
                </a:cubicBezTo>
                <a:cubicBezTo>
                  <a:pt x="10197999" y="510641"/>
                  <a:pt x="10215257" y="561868"/>
                  <a:pt x="10215257" y="630354"/>
                </a:cubicBezTo>
                <a:lnTo>
                  <a:pt x="10215257" y="864870"/>
                </a:lnTo>
                <a:lnTo>
                  <a:pt x="10137495" y="864870"/>
                </a:lnTo>
                <a:lnTo>
                  <a:pt x="10137495" y="651227"/>
                </a:lnTo>
                <a:cubicBezTo>
                  <a:pt x="10137495" y="611664"/>
                  <a:pt x="10133265" y="581787"/>
                  <a:pt x="10124807" y="561596"/>
                </a:cubicBezTo>
                <a:cubicBezTo>
                  <a:pt x="10116349" y="541405"/>
                  <a:pt x="10100114" y="525033"/>
                  <a:pt x="10076103" y="512482"/>
                </a:cubicBezTo>
                <a:cubicBezTo>
                  <a:pt x="10052092" y="499931"/>
                  <a:pt x="10018531" y="493656"/>
                  <a:pt x="9975421" y="493656"/>
                </a:cubicBezTo>
                <a:cubicBezTo>
                  <a:pt x="9946225" y="493656"/>
                  <a:pt x="9911301" y="496384"/>
                  <a:pt x="9870645" y="501841"/>
                </a:cubicBezTo>
                <a:lnTo>
                  <a:pt x="9864097" y="434720"/>
                </a:lnTo>
                <a:cubicBezTo>
                  <a:pt x="9906117" y="428717"/>
                  <a:pt x="9944725" y="425715"/>
                  <a:pt x="9979923" y="425715"/>
                </a:cubicBezTo>
                <a:close/>
                <a:moveTo>
                  <a:pt x="9526629" y="425715"/>
                </a:moveTo>
                <a:cubicBezTo>
                  <a:pt x="9591568" y="425715"/>
                  <a:pt x="9641500" y="431172"/>
                  <a:pt x="9676425" y="442087"/>
                </a:cubicBezTo>
                <a:cubicBezTo>
                  <a:pt x="9711350" y="453001"/>
                  <a:pt x="9738021" y="472987"/>
                  <a:pt x="9756439" y="502046"/>
                </a:cubicBezTo>
                <a:cubicBezTo>
                  <a:pt x="9774856" y="531104"/>
                  <a:pt x="9784065" y="573874"/>
                  <a:pt x="9784065" y="630354"/>
                </a:cubicBezTo>
                <a:lnTo>
                  <a:pt x="9784065" y="864870"/>
                </a:lnTo>
                <a:lnTo>
                  <a:pt x="9705893" y="864870"/>
                </a:lnTo>
                <a:lnTo>
                  <a:pt x="9705893" y="651227"/>
                </a:lnTo>
                <a:cubicBezTo>
                  <a:pt x="9705893" y="608935"/>
                  <a:pt x="9702687" y="577967"/>
                  <a:pt x="9696275" y="558321"/>
                </a:cubicBezTo>
                <a:cubicBezTo>
                  <a:pt x="9689863" y="538676"/>
                  <a:pt x="9675879" y="522714"/>
                  <a:pt x="9654324" y="510436"/>
                </a:cubicBezTo>
                <a:cubicBezTo>
                  <a:pt x="9632769" y="498158"/>
                  <a:pt x="9597161" y="492018"/>
                  <a:pt x="9547503" y="492018"/>
                </a:cubicBezTo>
                <a:lnTo>
                  <a:pt x="9508212" y="492837"/>
                </a:lnTo>
                <a:lnTo>
                  <a:pt x="9508212" y="756002"/>
                </a:lnTo>
                <a:cubicBezTo>
                  <a:pt x="9508212" y="783287"/>
                  <a:pt x="9505688" y="804161"/>
                  <a:pt x="9500641" y="818622"/>
                </a:cubicBezTo>
                <a:cubicBezTo>
                  <a:pt x="9495593" y="833083"/>
                  <a:pt x="9485087" y="844952"/>
                  <a:pt x="9469126" y="854229"/>
                </a:cubicBezTo>
                <a:cubicBezTo>
                  <a:pt x="9453164" y="863506"/>
                  <a:pt x="9429357" y="868144"/>
                  <a:pt x="9397707" y="868144"/>
                </a:cubicBezTo>
                <a:cubicBezTo>
                  <a:pt x="9372059" y="868144"/>
                  <a:pt x="9346547" y="863642"/>
                  <a:pt x="9321172" y="854638"/>
                </a:cubicBezTo>
                <a:lnTo>
                  <a:pt x="9334679" y="796111"/>
                </a:lnTo>
                <a:cubicBezTo>
                  <a:pt x="9348867" y="801023"/>
                  <a:pt x="9364283" y="803478"/>
                  <a:pt x="9380927" y="803478"/>
                </a:cubicBezTo>
                <a:cubicBezTo>
                  <a:pt x="9399753" y="803478"/>
                  <a:pt x="9412714" y="799317"/>
                  <a:pt x="9419808" y="790995"/>
                </a:cubicBezTo>
                <a:cubicBezTo>
                  <a:pt x="9426902" y="782673"/>
                  <a:pt x="9430449" y="767598"/>
                  <a:pt x="9430449" y="745770"/>
                </a:cubicBezTo>
                <a:lnTo>
                  <a:pt x="9430449" y="495293"/>
                </a:lnTo>
                <a:cubicBezTo>
                  <a:pt x="9406984" y="495293"/>
                  <a:pt x="9378198" y="497748"/>
                  <a:pt x="9344091" y="502660"/>
                </a:cubicBezTo>
                <a:lnTo>
                  <a:pt x="9337134" y="437584"/>
                </a:lnTo>
                <a:cubicBezTo>
                  <a:pt x="9399344" y="429672"/>
                  <a:pt x="9462509" y="425715"/>
                  <a:pt x="9526629" y="425715"/>
                </a:cubicBezTo>
                <a:close/>
                <a:moveTo>
                  <a:pt x="11147107" y="423260"/>
                </a:moveTo>
                <a:cubicBezTo>
                  <a:pt x="11219685" y="423260"/>
                  <a:pt x="11276371" y="444406"/>
                  <a:pt x="11317161" y="486698"/>
                </a:cubicBezTo>
                <a:cubicBezTo>
                  <a:pt x="11357953" y="528990"/>
                  <a:pt x="11378349" y="582742"/>
                  <a:pt x="11378349" y="647953"/>
                </a:cubicBezTo>
                <a:cubicBezTo>
                  <a:pt x="11378349" y="690518"/>
                  <a:pt x="11369549" y="728171"/>
                  <a:pt x="11351950" y="760914"/>
                </a:cubicBezTo>
                <a:cubicBezTo>
                  <a:pt x="11334351" y="793656"/>
                  <a:pt x="11308771" y="820259"/>
                  <a:pt x="11275211" y="840723"/>
                </a:cubicBezTo>
                <a:cubicBezTo>
                  <a:pt x="11241650" y="861187"/>
                  <a:pt x="11198949" y="871418"/>
                  <a:pt x="11147107" y="871418"/>
                </a:cubicBezTo>
                <a:cubicBezTo>
                  <a:pt x="11121731" y="871418"/>
                  <a:pt x="11093219" y="867326"/>
                  <a:pt x="11061568" y="859140"/>
                </a:cubicBezTo>
                <a:lnTo>
                  <a:pt x="11072209" y="788744"/>
                </a:lnTo>
                <a:cubicBezTo>
                  <a:pt x="11097857" y="796930"/>
                  <a:pt x="11124187" y="801023"/>
                  <a:pt x="11151199" y="801023"/>
                </a:cubicBezTo>
                <a:cubicBezTo>
                  <a:pt x="11182032" y="801023"/>
                  <a:pt x="11207953" y="794679"/>
                  <a:pt x="11228963" y="781991"/>
                </a:cubicBezTo>
                <a:cubicBezTo>
                  <a:pt x="11249972" y="769304"/>
                  <a:pt x="11266139" y="751364"/>
                  <a:pt x="11277462" y="728171"/>
                </a:cubicBezTo>
                <a:cubicBezTo>
                  <a:pt x="11288785" y="704979"/>
                  <a:pt x="11294447" y="678240"/>
                  <a:pt x="11294447" y="647953"/>
                </a:cubicBezTo>
                <a:cubicBezTo>
                  <a:pt x="11294447" y="602387"/>
                  <a:pt x="11282101" y="565279"/>
                  <a:pt x="11257407" y="536630"/>
                </a:cubicBezTo>
                <a:cubicBezTo>
                  <a:pt x="11232715" y="507980"/>
                  <a:pt x="11197312" y="493656"/>
                  <a:pt x="11151199" y="493656"/>
                </a:cubicBezTo>
                <a:cubicBezTo>
                  <a:pt x="11123915" y="493656"/>
                  <a:pt x="11097585" y="497748"/>
                  <a:pt x="11072209" y="505934"/>
                </a:cubicBezTo>
                <a:lnTo>
                  <a:pt x="11061568" y="435538"/>
                </a:lnTo>
                <a:cubicBezTo>
                  <a:pt x="11093491" y="427353"/>
                  <a:pt x="11122005" y="423260"/>
                  <a:pt x="11147107" y="423260"/>
                </a:cubicBezTo>
                <a:close/>
                <a:moveTo>
                  <a:pt x="1073010" y="0"/>
                </a:moveTo>
                <a:lnTo>
                  <a:pt x="1276020" y="0"/>
                </a:lnTo>
                <a:lnTo>
                  <a:pt x="749565" y="1438382"/>
                </a:lnTo>
                <a:lnTo>
                  <a:pt x="546555" y="1438382"/>
                </a:lnTo>
                <a:close/>
                <a:moveTo>
                  <a:pt x="526455" y="0"/>
                </a:moveTo>
                <a:lnTo>
                  <a:pt x="729465" y="0"/>
                </a:lnTo>
                <a:lnTo>
                  <a:pt x="203010" y="1438382"/>
                </a:lnTo>
                <a:lnTo>
                  <a:pt x="0" y="143838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he-IL" sz="4400">
              <a:solidFill>
                <a:schemeClr val="bg1"/>
              </a:solidFill>
            </a:endParaRPr>
          </a:p>
        </p:txBody>
      </p:sp>
      <p:sp>
        <p:nvSpPr>
          <p:cNvPr id="8" name="מלבן: פינות מעוגלות 7">
            <a:extLst>
              <a:ext uri="{FF2B5EF4-FFF2-40B4-BE49-F238E27FC236}">
                <a16:creationId xmlns:a16="http://schemas.microsoft.com/office/drawing/2014/main" id="{E4F7774A-3DCB-41E0-FBA0-67C303A6AE5C}"/>
              </a:ext>
            </a:extLst>
          </p:cNvPr>
          <p:cNvSpPr/>
          <p:nvPr/>
        </p:nvSpPr>
        <p:spPr>
          <a:xfrm>
            <a:off x="0" y="6647380"/>
            <a:ext cx="12192000" cy="2106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צורה חופשית: צורה 17">
            <a:extLst>
              <a:ext uri="{FF2B5EF4-FFF2-40B4-BE49-F238E27FC236}">
                <a16:creationId xmlns:a16="http://schemas.microsoft.com/office/drawing/2014/main" id="{858D4AED-478A-8CAD-02E8-FCC7B4AAE0C9}"/>
              </a:ext>
            </a:extLst>
          </p:cNvPr>
          <p:cNvSpPr/>
          <p:nvPr/>
        </p:nvSpPr>
        <p:spPr>
          <a:xfrm>
            <a:off x="-1" y="0"/>
            <a:ext cx="12192000" cy="633950"/>
          </a:xfrm>
          <a:custGeom>
            <a:avLst/>
            <a:gdLst>
              <a:gd name="connsiteX0" fmla="*/ 0 w 12192000"/>
              <a:gd name="connsiteY0" fmla="*/ 1 h 1130157"/>
              <a:gd name="connsiteX1" fmla="*/ 377574 w 12192000"/>
              <a:gd name="connsiteY1" fmla="*/ 1 h 1130157"/>
              <a:gd name="connsiteX2" fmla="*/ 105310 w 12192000"/>
              <a:gd name="connsiteY2" fmla="*/ 1130156 h 1130157"/>
              <a:gd name="connsiteX3" fmla="*/ 264561 w 12192000"/>
              <a:gd name="connsiteY3" fmla="*/ 1130156 h 1130157"/>
              <a:gd name="connsiteX4" fmla="*/ 536825 w 12192000"/>
              <a:gd name="connsiteY4" fmla="*/ 1 h 1130157"/>
              <a:gd name="connsiteX5" fmla="*/ 751008 w 12192000"/>
              <a:gd name="connsiteY5" fmla="*/ 1 h 1130157"/>
              <a:gd name="connsiteX6" fmla="*/ 478744 w 12192000"/>
              <a:gd name="connsiteY6" fmla="*/ 1130157 h 1130157"/>
              <a:gd name="connsiteX7" fmla="*/ 0 w 12192000"/>
              <a:gd name="connsiteY7" fmla="*/ 1130157 h 1130157"/>
              <a:gd name="connsiteX8" fmla="*/ 6986427 w 12192000"/>
              <a:gd name="connsiteY8" fmla="*/ 0 h 1130157"/>
              <a:gd name="connsiteX9" fmla="*/ 12192000 w 12192000"/>
              <a:gd name="connsiteY9" fmla="*/ 0 h 1130157"/>
              <a:gd name="connsiteX10" fmla="*/ 12192000 w 12192000"/>
              <a:gd name="connsiteY10" fmla="*/ 1 h 1130157"/>
              <a:gd name="connsiteX11" fmla="*/ 12192000 w 12192000"/>
              <a:gd name="connsiteY11" fmla="*/ 1130157 h 1130157"/>
              <a:gd name="connsiteX12" fmla="*/ 6986427 w 12192000"/>
              <a:gd name="connsiteY12" fmla="*/ 1130157 h 1130157"/>
              <a:gd name="connsiteX13" fmla="*/ 637995 w 12192000"/>
              <a:gd name="connsiteY13" fmla="*/ 1130157 h 1130157"/>
              <a:gd name="connsiteX14" fmla="*/ 910259 w 12192000"/>
              <a:gd name="connsiteY14" fmla="*/ 1 h 1130157"/>
              <a:gd name="connsiteX15" fmla="*/ 6986427 w 12192000"/>
              <a:gd name="connsiteY15" fmla="*/ 1 h 113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130157">
                <a:moveTo>
                  <a:pt x="0" y="1"/>
                </a:moveTo>
                <a:lnTo>
                  <a:pt x="377574" y="1"/>
                </a:lnTo>
                <a:lnTo>
                  <a:pt x="105310" y="1130156"/>
                </a:lnTo>
                <a:lnTo>
                  <a:pt x="264561" y="1130156"/>
                </a:lnTo>
                <a:lnTo>
                  <a:pt x="536825" y="1"/>
                </a:lnTo>
                <a:lnTo>
                  <a:pt x="751008" y="1"/>
                </a:lnTo>
                <a:lnTo>
                  <a:pt x="478744" y="1130157"/>
                </a:lnTo>
                <a:lnTo>
                  <a:pt x="0" y="1130157"/>
                </a:lnTo>
                <a:close/>
                <a:moveTo>
                  <a:pt x="6986427" y="0"/>
                </a:moveTo>
                <a:lnTo>
                  <a:pt x="12192000" y="0"/>
                </a:lnTo>
                <a:lnTo>
                  <a:pt x="12192000" y="1"/>
                </a:lnTo>
                <a:lnTo>
                  <a:pt x="12192000" y="1130157"/>
                </a:lnTo>
                <a:lnTo>
                  <a:pt x="6986427" y="1130157"/>
                </a:lnTo>
                <a:lnTo>
                  <a:pt x="637995" y="1130157"/>
                </a:lnTo>
                <a:lnTo>
                  <a:pt x="910259" y="1"/>
                </a:lnTo>
                <a:lnTo>
                  <a:pt x="6986427" y="1"/>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0" name="Picture 13">
            <a:extLst>
              <a:ext uri="{FF2B5EF4-FFF2-40B4-BE49-F238E27FC236}">
                <a16:creationId xmlns:a16="http://schemas.microsoft.com/office/drawing/2014/main" id="{A5C54FF0-5F9F-AFD8-5EC5-2F289CD4778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23" b="98496" l="4598" r="96552">
                        <a14:foregroundMark x1="24138" y1="69925" x2="36782" y2="69925"/>
                        <a14:foregroundMark x1="43669" y1="75727" x2="32184" y2="78947"/>
                        <a14:foregroundMark x1="47501" y1="88193" x2="66667" y2="91729"/>
                        <a14:foregroundMark x1="26421" y1="84304" x2="27890" y2="84575"/>
                        <a14:foregroundMark x1="77011" y1="88722" x2="48444" y2="87664"/>
                        <a14:foregroundMark x1="34483" y1="94737" x2="68966" y2="45865"/>
                        <a14:foregroundMark x1="70115" y1="68421" x2="57471" y2="91729"/>
                        <a14:foregroundMark x1="59770" y1="75188" x2="81609" y2="88722"/>
                        <a14:foregroundMark x1="77011" y1="78947" x2="24138" y2="87218"/>
                        <a14:foregroundMark x1="28736" y1="94737" x2="4598" y2="86466"/>
                        <a14:foregroundMark x1="29885" y1="83459" x2="96552" y2="62406"/>
                        <a14:foregroundMark x1="47126" y1="69925" x2="11494" y2="62406"/>
                        <a14:foregroundMark x1="26437" y1="72180" x2="32184" y2="84962"/>
                        <a14:foregroundMark x1="19540" y1="62406" x2="13793" y2="94737"/>
                        <a14:foregroundMark x1="21839" y1="93233" x2="77011" y2="91729"/>
                        <a14:foregroundMark x1="81609" y1="91729" x2="89655" y2="58647"/>
                        <a14:foregroundMark x1="82759" y1="81955" x2="82759" y2="98496"/>
                      </a14:backgroundRemoval>
                    </a14:imgEffect>
                  </a14:imgLayer>
                </a14:imgProps>
              </a:ext>
            </a:extLst>
          </a:blip>
          <a:stretch>
            <a:fillRect/>
          </a:stretch>
        </p:blipFill>
        <p:spPr>
          <a:xfrm>
            <a:off x="6096000" y="6114998"/>
            <a:ext cx="486024" cy="743002"/>
          </a:xfrm>
          <a:prstGeom prst="rect">
            <a:avLst/>
          </a:prstGeom>
        </p:spPr>
      </p:pic>
      <p:sp>
        <p:nvSpPr>
          <p:cNvPr id="5" name="תיבת טקסט 4">
            <a:extLst>
              <a:ext uri="{FF2B5EF4-FFF2-40B4-BE49-F238E27FC236}">
                <a16:creationId xmlns:a16="http://schemas.microsoft.com/office/drawing/2014/main" id="{446F0BCB-2634-C5AE-695B-5FE8CAA9403A}"/>
              </a:ext>
            </a:extLst>
          </p:cNvPr>
          <p:cNvSpPr txBox="1"/>
          <p:nvPr/>
        </p:nvSpPr>
        <p:spPr>
          <a:xfrm>
            <a:off x="359229" y="700777"/>
            <a:ext cx="11654971" cy="1015663"/>
          </a:xfrm>
          <a:prstGeom prst="rect">
            <a:avLst/>
          </a:prstGeom>
          <a:noFill/>
        </p:spPr>
        <p:txBody>
          <a:bodyPr wrap="square" rtlCol="1">
            <a:spAutoFit/>
          </a:bodyPr>
          <a:lstStyle/>
          <a:p>
            <a:pPr algn="ctr"/>
            <a:r>
              <a:rPr lang="he-IL" sz="3200" dirty="0"/>
              <a:t>הגדרת המערכים הניהוליים: הבטחת איכות </a:t>
            </a:r>
            <a:r>
              <a:rPr lang="en-US" sz="3200" dirty="0"/>
              <a:t>QA </a:t>
            </a:r>
            <a:r>
              <a:rPr lang="he-IL" sz="3200" dirty="0"/>
              <a:t> ובקרת איכות </a:t>
            </a:r>
            <a:r>
              <a:rPr lang="en-US" sz="3200" dirty="0"/>
              <a:t>QC</a:t>
            </a:r>
          </a:p>
          <a:p>
            <a:pPr algn="ctr"/>
            <a:r>
              <a:rPr lang="he-IL" sz="2800" dirty="0"/>
              <a:t>העברת פונקציות מהקבלן למזמין ומנהל הפרויקט ליצירת איזון בשטח</a:t>
            </a:r>
          </a:p>
        </p:txBody>
      </p:sp>
      <p:graphicFrame>
        <p:nvGraphicFramePr>
          <p:cNvPr id="2" name="טבלה 1">
            <a:extLst>
              <a:ext uri="{FF2B5EF4-FFF2-40B4-BE49-F238E27FC236}">
                <a16:creationId xmlns:a16="http://schemas.microsoft.com/office/drawing/2014/main" id="{BAFADD2C-FE3F-B245-A2D4-EAD71BEA0CB2}"/>
              </a:ext>
            </a:extLst>
          </p:cNvPr>
          <p:cNvGraphicFramePr>
            <a:graphicFrameLocks noGrp="1"/>
          </p:cNvGraphicFramePr>
          <p:nvPr>
            <p:extLst>
              <p:ext uri="{D42A27DB-BD31-4B8C-83A1-F6EECF244321}">
                <p14:modId xmlns:p14="http://schemas.microsoft.com/office/powerpoint/2010/main" val="3869525562"/>
              </p:ext>
            </p:extLst>
          </p:nvPr>
        </p:nvGraphicFramePr>
        <p:xfrm>
          <a:off x="4484914" y="1809189"/>
          <a:ext cx="7021287" cy="4572000"/>
        </p:xfrm>
        <a:graphic>
          <a:graphicData uri="http://schemas.openxmlformats.org/drawingml/2006/table">
            <a:tbl>
              <a:tblPr rtl="1"/>
              <a:tblGrid>
                <a:gridCol w="3377329">
                  <a:extLst>
                    <a:ext uri="{9D8B030D-6E8A-4147-A177-3AD203B41FA5}">
                      <a16:colId xmlns:a16="http://schemas.microsoft.com/office/drawing/2014/main" val="1731178803"/>
                    </a:ext>
                  </a:extLst>
                </a:gridCol>
                <a:gridCol w="3643958">
                  <a:extLst>
                    <a:ext uri="{9D8B030D-6E8A-4147-A177-3AD203B41FA5}">
                      <a16:colId xmlns:a16="http://schemas.microsoft.com/office/drawing/2014/main" val="1803776553"/>
                    </a:ext>
                  </a:extLst>
                </a:gridCol>
              </a:tblGrid>
              <a:tr h="467523">
                <a:tc>
                  <a:txBody>
                    <a:bodyPr/>
                    <a:lstStyle/>
                    <a:p>
                      <a:pPr rtl="1">
                        <a:buNone/>
                      </a:pPr>
                      <a:r>
                        <a:rPr lang="he-IL" sz="2000" b="1" u="sng" dirty="0">
                          <a:solidFill>
                            <a:srgbClr val="1F1F1F"/>
                          </a:solidFill>
                          <a:effectLst/>
                          <a:latin typeface="Google Sans Text"/>
                        </a:rPr>
                        <a:t>באחריות ובמימון המזמין</a:t>
                      </a:r>
                      <a:endParaRPr lang="he-IL" sz="2000" u="sng" dirty="0">
                        <a:solidFill>
                          <a:srgbClr val="1F1F1F"/>
                        </a:solidFill>
                        <a:effectLst/>
                        <a:latin typeface="Google Sans Text"/>
                      </a:endParaRPr>
                    </a:p>
                  </a:txBody>
                  <a:tcPr marL="76200" marT="101600" marB="1016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1">
                        <a:buNone/>
                      </a:pPr>
                      <a:r>
                        <a:rPr lang="he-IL" sz="2000" b="1" u="sng" dirty="0">
                          <a:solidFill>
                            <a:srgbClr val="1F1F1F"/>
                          </a:solidFill>
                          <a:effectLst/>
                          <a:latin typeface="Google Sans Text"/>
                        </a:rPr>
                        <a:t>באחריות ובמימון הקבלן המבצע</a:t>
                      </a:r>
                      <a:endParaRPr lang="he-IL" sz="2000" u="sng" dirty="0">
                        <a:solidFill>
                          <a:srgbClr val="1F1F1F"/>
                        </a:solidFill>
                        <a:effectLst/>
                        <a:latin typeface="Google Sans Text"/>
                      </a:endParaRPr>
                    </a:p>
                  </a:txBody>
                  <a:tcPr marT="101600" marB="1016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65431934"/>
                  </a:ext>
                </a:extLst>
              </a:tr>
              <a:tr h="1309065">
                <a:tc>
                  <a:txBody>
                    <a:bodyPr/>
                    <a:lstStyle/>
                    <a:p>
                      <a:pPr rtl="1">
                        <a:buNone/>
                      </a:pPr>
                      <a:r>
                        <a:rPr lang="he-IL" sz="2000" b="1" dirty="0">
                          <a:solidFill>
                            <a:srgbClr val="1F1F1F"/>
                          </a:solidFill>
                          <a:effectLst/>
                          <a:latin typeface="Google Sans Text"/>
                        </a:rPr>
                        <a:t>מערכת הבטחת איכות: </a:t>
                      </a:r>
                      <a:r>
                        <a:rPr lang="he-IL" sz="2000" dirty="0">
                          <a:solidFill>
                            <a:srgbClr val="1F1F1F"/>
                          </a:solidFill>
                          <a:effectLst/>
                          <a:latin typeface="Google Sans Text"/>
                        </a:rPr>
                        <a:t>פועלת מטעם המזמין ובתיאום עם מנהל הפרויקט אל מול הגורמים המבצעים.</a:t>
                      </a:r>
                    </a:p>
                  </a:txBody>
                  <a:tcPr marL="76200" marT="101600" marB="1016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1">
                        <a:buNone/>
                      </a:pPr>
                      <a:r>
                        <a:rPr lang="he-IL" sz="2000" b="1" dirty="0">
                          <a:solidFill>
                            <a:srgbClr val="1F1F1F"/>
                          </a:solidFill>
                          <a:effectLst/>
                          <a:latin typeface="Google Sans Text"/>
                        </a:rPr>
                        <a:t>מערכת בקרת איכות: </a:t>
                      </a:r>
                      <a:r>
                        <a:rPr lang="he-IL" sz="2000" dirty="0">
                          <a:solidFill>
                            <a:srgbClr val="1F1F1F"/>
                          </a:solidFill>
                          <a:effectLst/>
                          <a:latin typeface="Google Sans Text"/>
                        </a:rPr>
                        <a:t>של הגורמים המבצעים בשטח.</a:t>
                      </a:r>
                    </a:p>
                  </a:txBody>
                  <a:tcPr marT="101600" marB="1016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76225444"/>
                  </a:ext>
                </a:extLst>
              </a:tr>
              <a:tr h="467523">
                <a:tc>
                  <a:txBody>
                    <a:bodyPr/>
                    <a:lstStyle/>
                    <a:p>
                      <a:pPr rtl="1">
                        <a:buNone/>
                      </a:pPr>
                      <a:r>
                        <a:rPr lang="he-IL" sz="2000" b="1" dirty="0">
                          <a:solidFill>
                            <a:srgbClr val="1F1F1F"/>
                          </a:solidFill>
                          <a:effectLst/>
                          <a:latin typeface="Google Sans Text"/>
                        </a:rPr>
                        <a:t>בקר בטיחות</a:t>
                      </a:r>
                      <a:r>
                        <a:rPr lang="he-IL" sz="2000" dirty="0">
                          <a:solidFill>
                            <a:srgbClr val="1F1F1F"/>
                          </a:solidFill>
                          <a:effectLst/>
                          <a:latin typeface="Google Sans Text"/>
                        </a:rPr>
                        <a:t> (מטעם המזמין)</a:t>
                      </a:r>
                    </a:p>
                  </a:txBody>
                  <a:tcPr marL="76200" marT="101600" marB="1016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1">
                        <a:buNone/>
                      </a:pPr>
                      <a:r>
                        <a:rPr lang="he-IL" sz="2000" b="1" dirty="0">
                          <a:solidFill>
                            <a:srgbClr val="1F1F1F"/>
                          </a:solidFill>
                          <a:effectLst/>
                          <a:latin typeface="Google Sans Text"/>
                        </a:rPr>
                        <a:t>מנהל עבודה</a:t>
                      </a:r>
                      <a:endParaRPr lang="he-IL" sz="2000" dirty="0">
                        <a:solidFill>
                          <a:srgbClr val="1F1F1F"/>
                        </a:solidFill>
                        <a:effectLst/>
                        <a:latin typeface="Google Sans Text"/>
                      </a:endParaRPr>
                    </a:p>
                  </a:txBody>
                  <a:tcPr marT="101600" marB="1016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44202225"/>
                  </a:ext>
                </a:extLst>
              </a:tr>
              <a:tr h="748037">
                <a:tc>
                  <a:txBody>
                    <a:bodyPr/>
                    <a:lstStyle/>
                    <a:p>
                      <a:pPr rtl="1">
                        <a:buNone/>
                      </a:pPr>
                      <a:r>
                        <a:rPr lang="he-IL" sz="2000" b="1" dirty="0">
                          <a:solidFill>
                            <a:srgbClr val="1F1F1F"/>
                          </a:solidFill>
                          <a:effectLst/>
                          <a:latin typeface="Google Sans Text"/>
                        </a:rPr>
                        <a:t>מנהל הבטחת איכות</a:t>
                      </a:r>
                      <a:r>
                        <a:rPr lang="he-IL" sz="2000" dirty="0">
                          <a:solidFill>
                            <a:srgbClr val="1F1F1F"/>
                          </a:solidFill>
                          <a:effectLst/>
                          <a:latin typeface="Google Sans Text"/>
                        </a:rPr>
                        <a:t> (מטעם המזמין)</a:t>
                      </a:r>
                    </a:p>
                  </a:txBody>
                  <a:tcPr marL="76200" marT="101600" marB="1016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1">
                        <a:buNone/>
                      </a:pPr>
                      <a:r>
                        <a:rPr lang="he-IL" sz="2000" b="1" dirty="0">
                          <a:solidFill>
                            <a:srgbClr val="1F1F1F"/>
                          </a:solidFill>
                          <a:effectLst/>
                          <a:latin typeface="Google Sans Text"/>
                        </a:rPr>
                        <a:t>עוזר בטיחות</a:t>
                      </a:r>
                      <a:endParaRPr lang="he-IL" sz="2000" dirty="0">
                        <a:solidFill>
                          <a:srgbClr val="1F1F1F"/>
                        </a:solidFill>
                        <a:effectLst/>
                        <a:latin typeface="Google Sans Text"/>
                      </a:endParaRPr>
                    </a:p>
                  </a:txBody>
                  <a:tcPr marT="101600" marB="1016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80029064"/>
                  </a:ext>
                </a:extLst>
              </a:tr>
              <a:tr h="467523">
                <a:tc>
                  <a:txBody>
                    <a:bodyPr/>
                    <a:lstStyle/>
                    <a:p>
                      <a:pPr rtl="1">
                        <a:buNone/>
                      </a:pPr>
                      <a:r>
                        <a:rPr lang="he-IL" sz="2000" b="1" dirty="0">
                          <a:solidFill>
                            <a:srgbClr val="1F1F1F"/>
                          </a:solidFill>
                          <a:effectLst/>
                          <a:latin typeface="Google Sans Text"/>
                        </a:rPr>
                        <a:t>ממונה בטיחות</a:t>
                      </a:r>
                      <a:endParaRPr lang="he-IL" sz="2000" dirty="0">
                        <a:solidFill>
                          <a:srgbClr val="1F1F1F"/>
                        </a:solidFill>
                        <a:effectLst/>
                        <a:latin typeface="Google Sans Text"/>
                      </a:endParaRPr>
                    </a:p>
                  </a:txBody>
                  <a:tcPr marL="76200" marT="101600" marB="1016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1">
                        <a:buNone/>
                      </a:pPr>
                      <a:r>
                        <a:rPr lang="he-IL" sz="2000" b="1" dirty="0">
                          <a:solidFill>
                            <a:srgbClr val="1F1F1F"/>
                          </a:solidFill>
                          <a:effectLst/>
                          <a:latin typeface="Google Sans Text"/>
                        </a:rPr>
                        <a:t>אחראי בקרת איכות</a:t>
                      </a:r>
                      <a:endParaRPr lang="en-US" sz="2000" dirty="0">
                        <a:solidFill>
                          <a:srgbClr val="1F1F1F"/>
                        </a:solidFill>
                        <a:effectLst/>
                        <a:latin typeface="Google Sans Text"/>
                      </a:endParaRPr>
                    </a:p>
                  </a:txBody>
                  <a:tcPr marT="101600" marB="1016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30570973"/>
                  </a:ext>
                </a:extLst>
              </a:tr>
              <a:tr h="748037">
                <a:tc>
                  <a:txBody>
                    <a:bodyPr/>
                    <a:lstStyle/>
                    <a:p>
                      <a:pPr rtl="1">
                        <a:buNone/>
                      </a:pPr>
                      <a:r>
                        <a:rPr lang="he-IL" sz="2000" b="1" dirty="0">
                          <a:solidFill>
                            <a:srgbClr val="1F1F1F"/>
                          </a:solidFill>
                          <a:effectLst/>
                          <a:latin typeface="Google Sans Text"/>
                        </a:rPr>
                        <a:t>כל העבודה והתיאום מול הרשויות</a:t>
                      </a:r>
                      <a:endParaRPr lang="he-IL" sz="2000" dirty="0">
                        <a:solidFill>
                          <a:srgbClr val="1F1F1F"/>
                        </a:solidFill>
                        <a:effectLst/>
                        <a:latin typeface="Google Sans Text"/>
                      </a:endParaRPr>
                    </a:p>
                  </a:txBody>
                  <a:tcPr marL="76200" marT="101600" marB="1016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1">
                        <a:buNone/>
                      </a:pPr>
                      <a:r>
                        <a:rPr lang="he-IL" sz="2000" b="1" dirty="0">
                          <a:solidFill>
                            <a:srgbClr val="1F1F1F"/>
                          </a:solidFill>
                          <a:effectLst/>
                          <a:latin typeface="Google Sans Text"/>
                        </a:rPr>
                        <a:t>ביצוע מקצועי בהתאם למפרט</a:t>
                      </a:r>
                      <a:endParaRPr lang="he-IL" sz="2000" dirty="0">
                        <a:solidFill>
                          <a:srgbClr val="1F1F1F"/>
                        </a:solidFill>
                        <a:effectLst/>
                        <a:latin typeface="Google Sans Text"/>
                      </a:endParaRPr>
                    </a:p>
                  </a:txBody>
                  <a:tcPr marT="101600" marB="1016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01439624"/>
                  </a:ext>
                </a:extLst>
              </a:tr>
            </a:tbl>
          </a:graphicData>
        </a:graphic>
      </p:graphicFrame>
      <p:pic>
        <p:nvPicPr>
          <p:cNvPr id="4" name="תמונה 3">
            <a:extLst>
              <a:ext uri="{FF2B5EF4-FFF2-40B4-BE49-F238E27FC236}">
                <a16:creationId xmlns:a16="http://schemas.microsoft.com/office/drawing/2014/main" id="{85794581-C8C1-981A-1A77-333A160038F5}"/>
              </a:ext>
            </a:extLst>
          </p:cNvPr>
          <p:cNvPicPr>
            <a:picLocks noChangeAspect="1"/>
          </p:cNvPicPr>
          <p:nvPr/>
        </p:nvPicPr>
        <p:blipFill>
          <a:blip r:embed="rId4"/>
          <a:stretch>
            <a:fillRect/>
          </a:stretch>
        </p:blipFill>
        <p:spPr>
          <a:xfrm>
            <a:off x="0" y="3179771"/>
            <a:ext cx="4484914" cy="2663177"/>
          </a:xfrm>
          <a:prstGeom prst="rect">
            <a:avLst/>
          </a:prstGeom>
        </p:spPr>
      </p:pic>
    </p:spTree>
    <p:extLst>
      <p:ext uri="{BB962C8B-B14F-4D97-AF65-F5344CB8AC3E}">
        <p14:creationId xmlns:p14="http://schemas.microsoft.com/office/powerpoint/2010/main" val="373050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EEEE1-DD2A-86A9-F694-22C1FEEB913E}"/>
            </a:ext>
          </a:extLst>
        </p:cNvPr>
        <p:cNvGrpSpPr/>
        <p:nvPr/>
      </p:nvGrpSpPr>
      <p:grpSpPr>
        <a:xfrm>
          <a:off x="0" y="0"/>
          <a:ext cx="0" cy="0"/>
          <a:chOff x="0" y="0"/>
          <a:chExt cx="0" cy="0"/>
        </a:xfrm>
      </p:grpSpPr>
      <p:sp>
        <p:nvSpPr>
          <p:cNvPr id="6" name="תיבת טקסט 5">
            <a:extLst>
              <a:ext uri="{FF2B5EF4-FFF2-40B4-BE49-F238E27FC236}">
                <a16:creationId xmlns:a16="http://schemas.microsoft.com/office/drawing/2014/main" id="{A3C25E06-F5C0-46AE-1922-6B5DF53A3CE2}"/>
              </a:ext>
            </a:extLst>
          </p:cNvPr>
          <p:cNvSpPr txBox="1"/>
          <p:nvPr/>
        </p:nvSpPr>
        <p:spPr>
          <a:xfrm>
            <a:off x="66781" y="0"/>
            <a:ext cx="11378349" cy="1438382"/>
          </a:xfrm>
          <a:custGeom>
            <a:avLst/>
            <a:gdLst/>
            <a:ahLst/>
            <a:cxnLst/>
            <a:rect l="l" t="t" r="r" b="b"/>
            <a:pathLst>
              <a:path w="11378349" h="1438382">
                <a:moveTo>
                  <a:pt x="10882714" y="430627"/>
                </a:moveTo>
                <a:lnTo>
                  <a:pt x="10962523" y="430627"/>
                </a:lnTo>
                <a:lnTo>
                  <a:pt x="10962523" y="864870"/>
                </a:lnTo>
                <a:lnTo>
                  <a:pt x="10882714" y="864870"/>
                </a:lnTo>
                <a:close/>
                <a:moveTo>
                  <a:pt x="10498179" y="425715"/>
                </a:moveTo>
                <a:cubicBezTo>
                  <a:pt x="10563118" y="425715"/>
                  <a:pt x="10613050" y="431172"/>
                  <a:pt x="10647975" y="442087"/>
                </a:cubicBezTo>
                <a:cubicBezTo>
                  <a:pt x="10682900" y="453001"/>
                  <a:pt x="10709571" y="472987"/>
                  <a:pt x="10727989" y="502046"/>
                </a:cubicBezTo>
                <a:cubicBezTo>
                  <a:pt x="10746406" y="531104"/>
                  <a:pt x="10755615" y="573874"/>
                  <a:pt x="10755615" y="630354"/>
                </a:cubicBezTo>
                <a:lnTo>
                  <a:pt x="10755615" y="864870"/>
                </a:lnTo>
                <a:lnTo>
                  <a:pt x="10677443" y="864870"/>
                </a:lnTo>
                <a:lnTo>
                  <a:pt x="10677443" y="651227"/>
                </a:lnTo>
                <a:cubicBezTo>
                  <a:pt x="10677443" y="608935"/>
                  <a:pt x="10674237" y="577967"/>
                  <a:pt x="10667825" y="558321"/>
                </a:cubicBezTo>
                <a:cubicBezTo>
                  <a:pt x="10661413" y="538676"/>
                  <a:pt x="10647429" y="522714"/>
                  <a:pt x="10625873" y="510436"/>
                </a:cubicBezTo>
                <a:cubicBezTo>
                  <a:pt x="10604319" y="498158"/>
                  <a:pt x="10568711" y="492018"/>
                  <a:pt x="10519052" y="492018"/>
                </a:cubicBezTo>
                <a:lnTo>
                  <a:pt x="10479761" y="492837"/>
                </a:lnTo>
                <a:lnTo>
                  <a:pt x="10479761" y="756002"/>
                </a:lnTo>
                <a:cubicBezTo>
                  <a:pt x="10479761" y="783287"/>
                  <a:pt x="10477238" y="804161"/>
                  <a:pt x="10472190" y="818622"/>
                </a:cubicBezTo>
                <a:cubicBezTo>
                  <a:pt x="10467143" y="833083"/>
                  <a:pt x="10456637" y="844952"/>
                  <a:pt x="10440675" y="854229"/>
                </a:cubicBezTo>
                <a:cubicBezTo>
                  <a:pt x="10424714" y="863506"/>
                  <a:pt x="10400907" y="868144"/>
                  <a:pt x="10369257" y="868144"/>
                </a:cubicBezTo>
                <a:cubicBezTo>
                  <a:pt x="10343609" y="868144"/>
                  <a:pt x="10318097" y="863642"/>
                  <a:pt x="10292722" y="854638"/>
                </a:cubicBezTo>
                <a:lnTo>
                  <a:pt x="10306228" y="796111"/>
                </a:lnTo>
                <a:cubicBezTo>
                  <a:pt x="10320417" y="801023"/>
                  <a:pt x="10335833" y="803478"/>
                  <a:pt x="10352477" y="803478"/>
                </a:cubicBezTo>
                <a:cubicBezTo>
                  <a:pt x="10371303" y="803478"/>
                  <a:pt x="10384264" y="799317"/>
                  <a:pt x="10391357" y="790995"/>
                </a:cubicBezTo>
                <a:cubicBezTo>
                  <a:pt x="10398452" y="782673"/>
                  <a:pt x="10401999" y="767598"/>
                  <a:pt x="10401999" y="745770"/>
                </a:cubicBezTo>
                <a:lnTo>
                  <a:pt x="10401999" y="495293"/>
                </a:lnTo>
                <a:cubicBezTo>
                  <a:pt x="10378534" y="495293"/>
                  <a:pt x="10349748" y="497748"/>
                  <a:pt x="10315641" y="502660"/>
                </a:cubicBezTo>
                <a:lnTo>
                  <a:pt x="10308683" y="437584"/>
                </a:lnTo>
                <a:cubicBezTo>
                  <a:pt x="10370894" y="429672"/>
                  <a:pt x="10434059" y="425715"/>
                  <a:pt x="10498179" y="425715"/>
                </a:cubicBezTo>
                <a:close/>
                <a:moveTo>
                  <a:pt x="9979923" y="425715"/>
                </a:moveTo>
                <a:cubicBezTo>
                  <a:pt x="10067781" y="425715"/>
                  <a:pt x="10128968" y="442700"/>
                  <a:pt x="10163483" y="476670"/>
                </a:cubicBezTo>
                <a:cubicBezTo>
                  <a:pt x="10197999" y="510641"/>
                  <a:pt x="10215257" y="561868"/>
                  <a:pt x="10215257" y="630354"/>
                </a:cubicBezTo>
                <a:lnTo>
                  <a:pt x="10215257" y="864870"/>
                </a:lnTo>
                <a:lnTo>
                  <a:pt x="10137495" y="864870"/>
                </a:lnTo>
                <a:lnTo>
                  <a:pt x="10137495" y="651227"/>
                </a:lnTo>
                <a:cubicBezTo>
                  <a:pt x="10137495" y="611664"/>
                  <a:pt x="10133265" y="581787"/>
                  <a:pt x="10124807" y="561596"/>
                </a:cubicBezTo>
                <a:cubicBezTo>
                  <a:pt x="10116349" y="541405"/>
                  <a:pt x="10100114" y="525033"/>
                  <a:pt x="10076103" y="512482"/>
                </a:cubicBezTo>
                <a:cubicBezTo>
                  <a:pt x="10052092" y="499931"/>
                  <a:pt x="10018531" y="493656"/>
                  <a:pt x="9975421" y="493656"/>
                </a:cubicBezTo>
                <a:cubicBezTo>
                  <a:pt x="9946225" y="493656"/>
                  <a:pt x="9911301" y="496384"/>
                  <a:pt x="9870645" y="501841"/>
                </a:cubicBezTo>
                <a:lnTo>
                  <a:pt x="9864097" y="434720"/>
                </a:lnTo>
                <a:cubicBezTo>
                  <a:pt x="9906117" y="428717"/>
                  <a:pt x="9944725" y="425715"/>
                  <a:pt x="9979923" y="425715"/>
                </a:cubicBezTo>
                <a:close/>
                <a:moveTo>
                  <a:pt x="9526629" y="425715"/>
                </a:moveTo>
                <a:cubicBezTo>
                  <a:pt x="9591568" y="425715"/>
                  <a:pt x="9641500" y="431172"/>
                  <a:pt x="9676425" y="442087"/>
                </a:cubicBezTo>
                <a:cubicBezTo>
                  <a:pt x="9711350" y="453001"/>
                  <a:pt x="9738021" y="472987"/>
                  <a:pt x="9756439" y="502046"/>
                </a:cubicBezTo>
                <a:cubicBezTo>
                  <a:pt x="9774856" y="531104"/>
                  <a:pt x="9784065" y="573874"/>
                  <a:pt x="9784065" y="630354"/>
                </a:cubicBezTo>
                <a:lnTo>
                  <a:pt x="9784065" y="864870"/>
                </a:lnTo>
                <a:lnTo>
                  <a:pt x="9705893" y="864870"/>
                </a:lnTo>
                <a:lnTo>
                  <a:pt x="9705893" y="651227"/>
                </a:lnTo>
                <a:cubicBezTo>
                  <a:pt x="9705893" y="608935"/>
                  <a:pt x="9702687" y="577967"/>
                  <a:pt x="9696275" y="558321"/>
                </a:cubicBezTo>
                <a:cubicBezTo>
                  <a:pt x="9689863" y="538676"/>
                  <a:pt x="9675879" y="522714"/>
                  <a:pt x="9654324" y="510436"/>
                </a:cubicBezTo>
                <a:cubicBezTo>
                  <a:pt x="9632769" y="498158"/>
                  <a:pt x="9597161" y="492018"/>
                  <a:pt x="9547503" y="492018"/>
                </a:cubicBezTo>
                <a:lnTo>
                  <a:pt x="9508212" y="492837"/>
                </a:lnTo>
                <a:lnTo>
                  <a:pt x="9508212" y="756002"/>
                </a:lnTo>
                <a:cubicBezTo>
                  <a:pt x="9508212" y="783287"/>
                  <a:pt x="9505688" y="804161"/>
                  <a:pt x="9500641" y="818622"/>
                </a:cubicBezTo>
                <a:cubicBezTo>
                  <a:pt x="9495593" y="833083"/>
                  <a:pt x="9485087" y="844952"/>
                  <a:pt x="9469126" y="854229"/>
                </a:cubicBezTo>
                <a:cubicBezTo>
                  <a:pt x="9453164" y="863506"/>
                  <a:pt x="9429357" y="868144"/>
                  <a:pt x="9397707" y="868144"/>
                </a:cubicBezTo>
                <a:cubicBezTo>
                  <a:pt x="9372059" y="868144"/>
                  <a:pt x="9346547" y="863642"/>
                  <a:pt x="9321172" y="854638"/>
                </a:cubicBezTo>
                <a:lnTo>
                  <a:pt x="9334679" y="796111"/>
                </a:lnTo>
                <a:cubicBezTo>
                  <a:pt x="9348867" y="801023"/>
                  <a:pt x="9364283" y="803478"/>
                  <a:pt x="9380927" y="803478"/>
                </a:cubicBezTo>
                <a:cubicBezTo>
                  <a:pt x="9399753" y="803478"/>
                  <a:pt x="9412714" y="799317"/>
                  <a:pt x="9419808" y="790995"/>
                </a:cubicBezTo>
                <a:cubicBezTo>
                  <a:pt x="9426902" y="782673"/>
                  <a:pt x="9430449" y="767598"/>
                  <a:pt x="9430449" y="745770"/>
                </a:cubicBezTo>
                <a:lnTo>
                  <a:pt x="9430449" y="495293"/>
                </a:lnTo>
                <a:cubicBezTo>
                  <a:pt x="9406984" y="495293"/>
                  <a:pt x="9378198" y="497748"/>
                  <a:pt x="9344091" y="502660"/>
                </a:cubicBezTo>
                <a:lnTo>
                  <a:pt x="9337134" y="437584"/>
                </a:lnTo>
                <a:cubicBezTo>
                  <a:pt x="9399344" y="429672"/>
                  <a:pt x="9462509" y="425715"/>
                  <a:pt x="9526629" y="425715"/>
                </a:cubicBezTo>
                <a:close/>
                <a:moveTo>
                  <a:pt x="11147107" y="423260"/>
                </a:moveTo>
                <a:cubicBezTo>
                  <a:pt x="11219685" y="423260"/>
                  <a:pt x="11276371" y="444406"/>
                  <a:pt x="11317161" y="486698"/>
                </a:cubicBezTo>
                <a:cubicBezTo>
                  <a:pt x="11357953" y="528990"/>
                  <a:pt x="11378349" y="582742"/>
                  <a:pt x="11378349" y="647953"/>
                </a:cubicBezTo>
                <a:cubicBezTo>
                  <a:pt x="11378349" y="690518"/>
                  <a:pt x="11369549" y="728171"/>
                  <a:pt x="11351950" y="760914"/>
                </a:cubicBezTo>
                <a:cubicBezTo>
                  <a:pt x="11334351" y="793656"/>
                  <a:pt x="11308771" y="820259"/>
                  <a:pt x="11275211" y="840723"/>
                </a:cubicBezTo>
                <a:cubicBezTo>
                  <a:pt x="11241650" y="861187"/>
                  <a:pt x="11198949" y="871418"/>
                  <a:pt x="11147107" y="871418"/>
                </a:cubicBezTo>
                <a:cubicBezTo>
                  <a:pt x="11121731" y="871418"/>
                  <a:pt x="11093219" y="867326"/>
                  <a:pt x="11061568" y="859140"/>
                </a:cubicBezTo>
                <a:lnTo>
                  <a:pt x="11072209" y="788744"/>
                </a:lnTo>
                <a:cubicBezTo>
                  <a:pt x="11097857" y="796930"/>
                  <a:pt x="11124187" y="801023"/>
                  <a:pt x="11151199" y="801023"/>
                </a:cubicBezTo>
                <a:cubicBezTo>
                  <a:pt x="11182032" y="801023"/>
                  <a:pt x="11207953" y="794679"/>
                  <a:pt x="11228963" y="781991"/>
                </a:cubicBezTo>
                <a:cubicBezTo>
                  <a:pt x="11249972" y="769304"/>
                  <a:pt x="11266139" y="751364"/>
                  <a:pt x="11277462" y="728171"/>
                </a:cubicBezTo>
                <a:cubicBezTo>
                  <a:pt x="11288785" y="704979"/>
                  <a:pt x="11294447" y="678240"/>
                  <a:pt x="11294447" y="647953"/>
                </a:cubicBezTo>
                <a:cubicBezTo>
                  <a:pt x="11294447" y="602387"/>
                  <a:pt x="11282101" y="565279"/>
                  <a:pt x="11257407" y="536630"/>
                </a:cubicBezTo>
                <a:cubicBezTo>
                  <a:pt x="11232715" y="507980"/>
                  <a:pt x="11197312" y="493656"/>
                  <a:pt x="11151199" y="493656"/>
                </a:cubicBezTo>
                <a:cubicBezTo>
                  <a:pt x="11123915" y="493656"/>
                  <a:pt x="11097585" y="497748"/>
                  <a:pt x="11072209" y="505934"/>
                </a:cubicBezTo>
                <a:lnTo>
                  <a:pt x="11061568" y="435538"/>
                </a:lnTo>
                <a:cubicBezTo>
                  <a:pt x="11093491" y="427353"/>
                  <a:pt x="11122005" y="423260"/>
                  <a:pt x="11147107" y="423260"/>
                </a:cubicBezTo>
                <a:close/>
                <a:moveTo>
                  <a:pt x="1073010" y="0"/>
                </a:moveTo>
                <a:lnTo>
                  <a:pt x="1276020" y="0"/>
                </a:lnTo>
                <a:lnTo>
                  <a:pt x="749565" y="1438382"/>
                </a:lnTo>
                <a:lnTo>
                  <a:pt x="546555" y="1438382"/>
                </a:lnTo>
                <a:close/>
                <a:moveTo>
                  <a:pt x="526455" y="0"/>
                </a:moveTo>
                <a:lnTo>
                  <a:pt x="729465" y="0"/>
                </a:lnTo>
                <a:lnTo>
                  <a:pt x="203010" y="1438382"/>
                </a:lnTo>
                <a:lnTo>
                  <a:pt x="0" y="143838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he-IL" sz="4400">
              <a:solidFill>
                <a:schemeClr val="bg1"/>
              </a:solidFill>
            </a:endParaRPr>
          </a:p>
        </p:txBody>
      </p:sp>
      <p:sp>
        <p:nvSpPr>
          <p:cNvPr id="8" name="מלבן: פינות מעוגלות 7">
            <a:extLst>
              <a:ext uri="{FF2B5EF4-FFF2-40B4-BE49-F238E27FC236}">
                <a16:creationId xmlns:a16="http://schemas.microsoft.com/office/drawing/2014/main" id="{25EF9817-B135-BD17-A0F4-F927E964BE70}"/>
              </a:ext>
            </a:extLst>
          </p:cNvPr>
          <p:cNvSpPr/>
          <p:nvPr/>
        </p:nvSpPr>
        <p:spPr>
          <a:xfrm>
            <a:off x="0" y="6647380"/>
            <a:ext cx="12192000" cy="2106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צורה חופשית: צורה 17">
            <a:extLst>
              <a:ext uri="{FF2B5EF4-FFF2-40B4-BE49-F238E27FC236}">
                <a16:creationId xmlns:a16="http://schemas.microsoft.com/office/drawing/2014/main" id="{0CD26108-7378-3AE7-7EC9-1C4C7A65BD4E}"/>
              </a:ext>
            </a:extLst>
          </p:cNvPr>
          <p:cNvSpPr/>
          <p:nvPr/>
        </p:nvSpPr>
        <p:spPr>
          <a:xfrm>
            <a:off x="-1" y="0"/>
            <a:ext cx="12192000" cy="633950"/>
          </a:xfrm>
          <a:custGeom>
            <a:avLst/>
            <a:gdLst>
              <a:gd name="connsiteX0" fmla="*/ 0 w 12192000"/>
              <a:gd name="connsiteY0" fmla="*/ 1 h 1130157"/>
              <a:gd name="connsiteX1" fmla="*/ 377574 w 12192000"/>
              <a:gd name="connsiteY1" fmla="*/ 1 h 1130157"/>
              <a:gd name="connsiteX2" fmla="*/ 105310 w 12192000"/>
              <a:gd name="connsiteY2" fmla="*/ 1130156 h 1130157"/>
              <a:gd name="connsiteX3" fmla="*/ 264561 w 12192000"/>
              <a:gd name="connsiteY3" fmla="*/ 1130156 h 1130157"/>
              <a:gd name="connsiteX4" fmla="*/ 536825 w 12192000"/>
              <a:gd name="connsiteY4" fmla="*/ 1 h 1130157"/>
              <a:gd name="connsiteX5" fmla="*/ 751008 w 12192000"/>
              <a:gd name="connsiteY5" fmla="*/ 1 h 1130157"/>
              <a:gd name="connsiteX6" fmla="*/ 478744 w 12192000"/>
              <a:gd name="connsiteY6" fmla="*/ 1130157 h 1130157"/>
              <a:gd name="connsiteX7" fmla="*/ 0 w 12192000"/>
              <a:gd name="connsiteY7" fmla="*/ 1130157 h 1130157"/>
              <a:gd name="connsiteX8" fmla="*/ 6986427 w 12192000"/>
              <a:gd name="connsiteY8" fmla="*/ 0 h 1130157"/>
              <a:gd name="connsiteX9" fmla="*/ 12192000 w 12192000"/>
              <a:gd name="connsiteY9" fmla="*/ 0 h 1130157"/>
              <a:gd name="connsiteX10" fmla="*/ 12192000 w 12192000"/>
              <a:gd name="connsiteY10" fmla="*/ 1 h 1130157"/>
              <a:gd name="connsiteX11" fmla="*/ 12192000 w 12192000"/>
              <a:gd name="connsiteY11" fmla="*/ 1130157 h 1130157"/>
              <a:gd name="connsiteX12" fmla="*/ 6986427 w 12192000"/>
              <a:gd name="connsiteY12" fmla="*/ 1130157 h 1130157"/>
              <a:gd name="connsiteX13" fmla="*/ 637995 w 12192000"/>
              <a:gd name="connsiteY13" fmla="*/ 1130157 h 1130157"/>
              <a:gd name="connsiteX14" fmla="*/ 910259 w 12192000"/>
              <a:gd name="connsiteY14" fmla="*/ 1 h 1130157"/>
              <a:gd name="connsiteX15" fmla="*/ 6986427 w 12192000"/>
              <a:gd name="connsiteY15" fmla="*/ 1 h 113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130157">
                <a:moveTo>
                  <a:pt x="0" y="1"/>
                </a:moveTo>
                <a:lnTo>
                  <a:pt x="377574" y="1"/>
                </a:lnTo>
                <a:lnTo>
                  <a:pt x="105310" y="1130156"/>
                </a:lnTo>
                <a:lnTo>
                  <a:pt x="264561" y="1130156"/>
                </a:lnTo>
                <a:lnTo>
                  <a:pt x="536825" y="1"/>
                </a:lnTo>
                <a:lnTo>
                  <a:pt x="751008" y="1"/>
                </a:lnTo>
                <a:lnTo>
                  <a:pt x="478744" y="1130157"/>
                </a:lnTo>
                <a:lnTo>
                  <a:pt x="0" y="1130157"/>
                </a:lnTo>
                <a:close/>
                <a:moveTo>
                  <a:pt x="6986427" y="0"/>
                </a:moveTo>
                <a:lnTo>
                  <a:pt x="12192000" y="0"/>
                </a:lnTo>
                <a:lnTo>
                  <a:pt x="12192000" y="1"/>
                </a:lnTo>
                <a:lnTo>
                  <a:pt x="12192000" y="1130157"/>
                </a:lnTo>
                <a:lnTo>
                  <a:pt x="6986427" y="1130157"/>
                </a:lnTo>
                <a:lnTo>
                  <a:pt x="637995" y="1130157"/>
                </a:lnTo>
                <a:lnTo>
                  <a:pt x="910259" y="1"/>
                </a:lnTo>
                <a:lnTo>
                  <a:pt x="6986427" y="1"/>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0" name="Picture 13">
            <a:extLst>
              <a:ext uri="{FF2B5EF4-FFF2-40B4-BE49-F238E27FC236}">
                <a16:creationId xmlns:a16="http://schemas.microsoft.com/office/drawing/2014/main" id="{0492C8DD-0C64-4485-E024-C95E79F8443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23" b="98496" l="4598" r="96552">
                        <a14:foregroundMark x1="24138" y1="69925" x2="36782" y2="69925"/>
                        <a14:foregroundMark x1="43669" y1="75727" x2="32184" y2="78947"/>
                        <a14:foregroundMark x1="47501" y1="88193" x2="66667" y2="91729"/>
                        <a14:foregroundMark x1="26421" y1="84304" x2="27890" y2="84575"/>
                        <a14:foregroundMark x1="77011" y1="88722" x2="48444" y2="87664"/>
                        <a14:foregroundMark x1="34483" y1="94737" x2="68966" y2="45865"/>
                        <a14:foregroundMark x1="70115" y1="68421" x2="57471" y2="91729"/>
                        <a14:foregroundMark x1="59770" y1="75188" x2="81609" y2="88722"/>
                        <a14:foregroundMark x1="77011" y1="78947" x2="24138" y2="87218"/>
                        <a14:foregroundMark x1="28736" y1="94737" x2="4598" y2="86466"/>
                        <a14:foregroundMark x1="29885" y1="83459" x2="96552" y2="62406"/>
                        <a14:foregroundMark x1="47126" y1="69925" x2="11494" y2="62406"/>
                        <a14:foregroundMark x1="26437" y1="72180" x2="32184" y2="84962"/>
                        <a14:foregroundMark x1="19540" y1="62406" x2="13793" y2="94737"/>
                        <a14:foregroundMark x1="21839" y1="93233" x2="77011" y2="91729"/>
                        <a14:foregroundMark x1="81609" y1="91729" x2="89655" y2="58647"/>
                        <a14:foregroundMark x1="82759" y1="81955" x2="82759" y2="98496"/>
                      </a14:backgroundRemoval>
                    </a14:imgEffect>
                  </a14:imgLayer>
                </a14:imgProps>
              </a:ext>
            </a:extLst>
          </a:blip>
          <a:stretch>
            <a:fillRect/>
          </a:stretch>
        </p:blipFill>
        <p:spPr>
          <a:xfrm>
            <a:off x="6096000" y="6114998"/>
            <a:ext cx="486024" cy="743002"/>
          </a:xfrm>
          <a:prstGeom prst="rect">
            <a:avLst/>
          </a:prstGeom>
        </p:spPr>
      </p:pic>
      <p:sp>
        <p:nvSpPr>
          <p:cNvPr id="4" name="תיבת טקסט 3">
            <a:extLst>
              <a:ext uri="{FF2B5EF4-FFF2-40B4-BE49-F238E27FC236}">
                <a16:creationId xmlns:a16="http://schemas.microsoft.com/office/drawing/2014/main" id="{2EACDFD2-9FCE-0A66-60D4-42A1C6C15C68}"/>
              </a:ext>
            </a:extLst>
          </p:cNvPr>
          <p:cNvSpPr txBox="1"/>
          <p:nvPr/>
        </p:nvSpPr>
        <p:spPr>
          <a:xfrm>
            <a:off x="1380671" y="2002239"/>
            <a:ext cx="9612086" cy="4154984"/>
          </a:xfrm>
          <a:prstGeom prst="rect">
            <a:avLst/>
          </a:prstGeom>
          <a:noFill/>
        </p:spPr>
        <p:txBody>
          <a:bodyPr wrap="square" rtlCol="1">
            <a:spAutoFit/>
          </a:bodyPr>
          <a:lstStyle/>
          <a:p>
            <a:r>
              <a:rPr lang="he-IL" sz="2400" b="1" dirty="0"/>
              <a:t>כניסה למצב מלחמה / מצבי חירום:</a:t>
            </a:r>
            <a:r>
              <a:rPr lang="he-IL" sz="2400" dirty="0"/>
              <a:t> הגדרה ברורה של ההשלכות על הפרויקט (שימוש במצבים מוגדרים שאינם נופלים תחת הגדרת "כוח עליון" קלאסית אך משתקים את האתר).</a:t>
            </a:r>
          </a:p>
          <a:p>
            <a:r>
              <a:rPr lang="he-IL" sz="2400" b="1" dirty="0"/>
              <a:t>זמינות ועלויות כוח אדם:</a:t>
            </a:r>
            <a:r>
              <a:rPr lang="he-IL" sz="2400" dirty="0"/>
              <a:t> שינוי דרמטי בעלויות שכר העבודה ובזמינות העובדים בשוק.</a:t>
            </a:r>
          </a:p>
          <a:p>
            <a:r>
              <a:rPr lang="he-IL" sz="2400" b="1" dirty="0"/>
              <a:t>תשומות בנייה וחומרים:</a:t>
            </a:r>
            <a:r>
              <a:rPr lang="he-IL" sz="2400" dirty="0"/>
              <a:t> שינוי דרמטי במחירי חומרי הגלם ופגיעה משמעותית בשרשראות האספקה הגלובליות והמקומיות.</a:t>
            </a:r>
          </a:p>
          <a:p>
            <a:r>
              <a:rPr lang="he-IL" sz="2400" b="1" dirty="0"/>
              <a:t>סיכונים פיננסיים:</a:t>
            </a:r>
            <a:r>
              <a:rPr lang="he-IL" sz="2400" dirty="0"/>
              <a:t> שינוי קיצוני בסביבת הריבית המשפיע על מימון הפרויקט.</a:t>
            </a:r>
          </a:p>
          <a:p>
            <a:r>
              <a:rPr lang="he-IL" sz="2400" b="1" dirty="0"/>
              <a:t>הצמדה למדדים הגיוניים:</a:t>
            </a:r>
            <a:r>
              <a:rPr lang="he-IL" sz="2400" dirty="0"/>
              <a:t> כל חוזה אמור להיות מוצמד למדד רלוונטי והגיוני, תוך עדכון שוטף של סלי מדדים מותאמים (ולא מדד כללי שאינו משקף את השטח).</a:t>
            </a:r>
          </a:p>
          <a:p>
            <a:pPr algn="just"/>
            <a:endParaRPr lang="he-IL" sz="2400" dirty="0"/>
          </a:p>
        </p:txBody>
      </p:sp>
      <p:sp>
        <p:nvSpPr>
          <p:cNvPr id="5" name="תיבת טקסט 4">
            <a:extLst>
              <a:ext uri="{FF2B5EF4-FFF2-40B4-BE49-F238E27FC236}">
                <a16:creationId xmlns:a16="http://schemas.microsoft.com/office/drawing/2014/main" id="{F5B6FE04-FA25-DA1C-4CC1-A88A15F8D995}"/>
              </a:ext>
            </a:extLst>
          </p:cNvPr>
          <p:cNvSpPr txBox="1"/>
          <p:nvPr/>
        </p:nvSpPr>
        <p:spPr>
          <a:xfrm>
            <a:off x="359229" y="700777"/>
            <a:ext cx="11654971" cy="1138773"/>
          </a:xfrm>
          <a:prstGeom prst="rect">
            <a:avLst/>
          </a:prstGeom>
          <a:noFill/>
        </p:spPr>
        <p:txBody>
          <a:bodyPr wrap="square" rtlCol="1">
            <a:spAutoFit/>
          </a:bodyPr>
          <a:lstStyle/>
          <a:p>
            <a:pPr algn="ctr"/>
            <a:r>
              <a:rPr lang="he-IL" sz="3600" b="1" dirty="0"/>
              <a:t>שינוי נסיבות מהותי – הגדרת </a:t>
            </a:r>
            <a:r>
              <a:rPr lang="en-US" sz="3600" b="1" dirty="0"/>
              <a:t>Change of Site Condition</a:t>
            </a:r>
            <a:endParaRPr lang="he-IL" sz="3600" b="1" dirty="0"/>
          </a:p>
          <a:p>
            <a:pPr algn="ctr"/>
            <a:r>
              <a:rPr lang="he-IL" sz="3200" dirty="0"/>
              <a:t>הגדרת שינוי מצב המצדיק פתיחת חוזה מיידית</a:t>
            </a:r>
            <a:endParaRPr lang="he-IL" sz="3200" b="1" dirty="0"/>
          </a:p>
        </p:txBody>
      </p:sp>
    </p:spTree>
    <p:extLst>
      <p:ext uri="{BB962C8B-B14F-4D97-AF65-F5344CB8AC3E}">
        <p14:creationId xmlns:p14="http://schemas.microsoft.com/office/powerpoint/2010/main" val="382162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266A9-B7C2-E161-5634-361688DD4CBF}"/>
            </a:ext>
          </a:extLst>
        </p:cNvPr>
        <p:cNvGrpSpPr/>
        <p:nvPr/>
      </p:nvGrpSpPr>
      <p:grpSpPr>
        <a:xfrm>
          <a:off x="0" y="0"/>
          <a:ext cx="0" cy="0"/>
          <a:chOff x="0" y="0"/>
          <a:chExt cx="0" cy="0"/>
        </a:xfrm>
      </p:grpSpPr>
      <p:sp>
        <p:nvSpPr>
          <p:cNvPr id="6" name="תיבת טקסט 5">
            <a:extLst>
              <a:ext uri="{FF2B5EF4-FFF2-40B4-BE49-F238E27FC236}">
                <a16:creationId xmlns:a16="http://schemas.microsoft.com/office/drawing/2014/main" id="{2A3E1CC0-CCDB-CD4F-69D7-C6A8C9D4611E}"/>
              </a:ext>
            </a:extLst>
          </p:cNvPr>
          <p:cNvSpPr txBox="1"/>
          <p:nvPr/>
        </p:nvSpPr>
        <p:spPr>
          <a:xfrm>
            <a:off x="66781" y="0"/>
            <a:ext cx="11378349" cy="1438382"/>
          </a:xfrm>
          <a:custGeom>
            <a:avLst/>
            <a:gdLst/>
            <a:ahLst/>
            <a:cxnLst/>
            <a:rect l="l" t="t" r="r" b="b"/>
            <a:pathLst>
              <a:path w="11378349" h="1438382">
                <a:moveTo>
                  <a:pt x="10882714" y="430627"/>
                </a:moveTo>
                <a:lnTo>
                  <a:pt x="10962523" y="430627"/>
                </a:lnTo>
                <a:lnTo>
                  <a:pt x="10962523" y="864870"/>
                </a:lnTo>
                <a:lnTo>
                  <a:pt x="10882714" y="864870"/>
                </a:lnTo>
                <a:close/>
                <a:moveTo>
                  <a:pt x="10498179" y="425715"/>
                </a:moveTo>
                <a:cubicBezTo>
                  <a:pt x="10563118" y="425715"/>
                  <a:pt x="10613050" y="431172"/>
                  <a:pt x="10647975" y="442087"/>
                </a:cubicBezTo>
                <a:cubicBezTo>
                  <a:pt x="10682900" y="453001"/>
                  <a:pt x="10709571" y="472987"/>
                  <a:pt x="10727989" y="502046"/>
                </a:cubicBezTo>
                <a:cubicBezTo>
                  <a:pt x="10746406" y="531104"/>
                  <a:pt x="10755615" y="573874"/>
                  <a:pt x="10755615" y="630354"/>
                </a:cubicBezTo>
                <a:lnTo>
                  <a:pt x="10755615" y="864870"/>
                </a:lnTo>
                <a:lnTo>
                  <a:pt x="10677443" y="864870"/>
                </a:lnTo>
                <a:lnTo>
                  <a:pt x="10677443" y="651227"/>
                </a:lnTo>
                <a:cubicBezTo>
                  <a:pt x="10677443" y="608935"/>
                  <a:pt x="10674237" y="577967"/>
                  <a:pt x="10667825" y="558321"/>
                </a:cubicBezTo>
                <a:cubicBezTo>
                  <a:pt x="10661413" y="538676"/>
                  <a:pt x="10647429" y="522714"/>
                  <a:pt x="10625873" y="510436"/>
                </a:cubicBezTo>
                <a:cubicBezTo>
                  <a:pt x="10604319" y="498158"/>
                  <a:pt x="10568711" y="492018"/>
                  <a:pt x="10519052" y="492018"/>
                </a:cubicBezTo>
                <a:lnTo>
                  <a:pt x="10479761" y="492837"/>
                </a:lnTo>
                <a:lnTo>
                  <a:pt x="10479761" y="756002"/>
                </a:lnTo>
                <a:cubicBezTo>
                  <a:pt x="10479761" y="783287"/>
                  <a:pt x="10477238" y="804161"/>
                  <a:pt x="10472190" y="818622"/>
                </a:cubicBezTo>
                <a:cubicBezTo>
                  <a:pt x="10467143" y="833083"/>
                  <a:pt x="10456637" y="844952"/>
                  <a:pt x="10440675" y="854229"/>
                </a:cubicBezTo>
                <a:cubicBezTo>
                  <a:pt x="10424714" y="863506"/>
                  <a:pt x="10400907" y="868144"/>
                  <a:pt x="10369257" y="868144"/>
                </a:cubicBezTo>
                <a:cubicBezTo>
                  <a:pt x="10343609" y="868144"/>
                  <a:pt x="10318097" y="863642"/>
                  <a:pt x="10292722" y="854638"/>
                </a:cubicBezTo>
                <a:lnTo>
                  <a:pt x="10306228" y="796111"/>
                </a:lnTo>
                <a:cubicBezTo>
                  <a:pt x="10320417" y="801023"/>
                  <a:pt x="10335833" y="803478"/>
                  <a:pt x="10352477" y="803478"/>
                </a:cubicBezTo>
                <a:cubicBezTo>
                  <a:pt x="10371303" y="803478"/>
                  <a:pt x="10384264" y="799317"/>
                  <a:pt x="10391357" y="790995"/>
                </a:cubicBezTo>
                <a:cubicBezTo>
                  <a:pt x="10398452" y="782673"/>
                  <a:pt x="10401999" y="767598"/>
                  <a:pt x="10401999" y="745770"/>
                </a:cubicBezTo>
                <a:lnTo>
                  <a:pt x="10401999" y="495293"/>
                </a:lnTo>
                <a:cubicBezTo>
                  <a:pt x="10378534" y="495293"/>
                  <a:pt x="10349748" y="497748"/>
                  <a:pt x="10315641" y="502660"/>
                </a:cubicBezTo>
                <a:lnTo>
                  <a:pt x="10308683" y="437584"/>
                </a:lnTo>
                <a:cubicBezTo>
                  <a:pt x="10370894" y="429672"/>
                  <a:pt x="10434059" y="425715"/>
                  <a:pt x="10498179" y="425715"/>
                </a:cubicBezTo>
                <a:close/>
                <a:moveTo>
                  <a:pt x="9979923" y="425715"/>
                </a:moveTo>
                <a:cubicBezTo>
                  <a:pt x="10067781" y="425715"/>
                  <a:pt x="10128968" y="442700"/>
                  <a:pt x="10163483" y="476670"/>
                </a:cubicBezTo>
                <a:cubicBezTo>
                  <a:pt x="10197999" y="510641"/>
                  <a:pt x="10215257" y="561868"/>
                  <a:pt x="10215257" y="630354"/>
                </a:cubicBezTo>
                <a:lnTo>
                  <a:pt x="10215257" y="864870"/>
                </a:lnTo>
                <a:lnTo>
                  <a:pt x="10137495" y="864870"/>
                </a:lnTo>
                <a:lnTo>
                  <a:pt x="10137495" y="651227"/>
                </a:lnTo>
                <a:cubicBezTo>
                  <a:pt x="10137495" y="611664"/>
                  <a:pt x="10133265" y="581787"/>
                  <a:pt x="10124807" y="561596"/>
                </a:cubicBezTo>
                <a:cubicBezTo>
                  <a:pt x="10116349" y="541405"/>
                  <a:pt x="10100114" y="525033"/>
                  <a:pt x="10076103" y="512482"/>
                </a:cubicBezTo>
                <a:cubicBezTo>
                  <a:pt x="10052092" y="499931"/>
                  <a:pt x="10018531" y="493656"/>
                  <a:pt x="9975421" y="493656"/>
                </a:cubicBezTo>
                <a:cubicBezTo>
                  <a:pt x="9946225" y="493656"/>
                  <a:pt x="9911301" y="496384"/>
                  <a:pt x="9870645" y="501841"/>
                </a:cubicBezTo>
                <a:lnTo>
                  <a:pt x="9864097" y="434720"/>
                </a:lnTo>
                <a:cubicBezTo>
                  <a:pt x="9906117" y="428717"/>
                  <a:pt x="9944725" y="425715"/>
                  <a:pt x="9979923" y="425715"/>
                </a:cubicBezTo>
                <a:close/>
                <a:moveTo>
                  <a:pt x="9526629" y="425715"/>
                </a:moveTo>
                <a:cubicBezTo>
                  <a:pt x="9591568" y="425715"/>
                  <a:pt x="9641500" y="431172"/>
                  <a:pt x="9676425" y="442087"/>
                </a:cubicBezTo>
                <a:cubicBezTo>
                  <a:pt x="9711350" y="453001"/>
                  <a:pt x="9738021" y="472987"/>
                  <a:pt x="9756439" y="502046"/>
                </a:cubicBezTo>
                <a:cubicBezTo>
                  <a:pt x="9774856" y="531104"/>
                  <a:pt x="9784065" y="573874"/>
                  <a:pt x="9784065" y="630354"/>
                </a:cubicBezTo>
                <a:lnTo>
                  <a:pt x="9784065" y="864870"/>
                </a:lnTo>
                <a:lnTo>
                  <a:pt x="9705893" y="864870"/>
                </a:lnTo>
                <a:lnTo>
                  <a:pt x="9705893" y="651227"/>
                </a:lnTo>
                <a:cubicBezTo>
                  <a:pt x="9705893" y="608935"/>
                  <a:pt x="9702687" y="577967"/>
                  <a:pt x="9696275" y="558321"/>
                </a:cubicBezTo>
                <a:cubicBezTo>
                  <a:pt x="9689863" y="538676"/>
                  <a:pt x="9675879" y="522714"/>
                  <a:pt x="9654324" y="510436"/>
                </a:cubicBezTo>
                <a:cubicBezTo>
                  <a:pt x="9632769" y="498158"/>
                  <a:pt x="9597161" y="492018"/>
                  <a:pt x="9547503" y="492018"/>
                </a:cubicBezTo>
                <a:lnTo>
                  <a:pt x="9508212" y="492837"/>
                </a:lnTo>
                <a:lnTo>
                  <a:pt x="9508212" y="756002"/>
                </a:lnTo>
                <a:cubicBezTo>
                  <a:pt x="9508212" y="783287"/>
                  <a:pt x="9505688" y="804161"/>
                  <a:pt x="9500641" y="818622"/>
                </a:cubicBezTo>
                <a:cubicBezTo>
                  <a:pt x="9495593" y="833083"/>
                  <a:pt x="9485087" y="844952"/>
                  <a:pt x="9469126" y="854229"/>
                </a:cubicBezTo>
                <a:cubicBezTo>
                  <a:pt x="9453164" y="863506"/>
                  <a:pt x="9429357" y="868144"/>
                  <a:pt x="9397707" y="868144"/>
                </a:cubicBezTo>
                <a:cubicBezTo>
                  <a:pt x="9372059" y="868144"/>
                  <a:pt x="9346547" y="863642"/>
                  <a:pt x="9321172" y="854638"/>
                </a:cubicBezTo>
                <a:lnTo>
                  <a:pt x="9334679" y="796111"/>
                </a:lnTo>
                <a:cubicBezTo>
                  <a:pt x="9348867" y="801023"/>
                  <a:pt x="9364283" y="803478"/>
                  <a:pt x="9380927" y="803478"/>
                </a:cubicBezTo>
                <a:cubicBezTo>
                  <a:pt x="9399753" y="803478"/>
                  <a:pt x="9412714" y="799317"/>
                  <a:pt x="9419808" y="790995"/>
                </a:cubicBezTo>
                <a:cubicBezTo>
                  <a:pt x="9426902" y="782673"/>
                  <a:pt x="9430449" y="767598"/>
                  <a:pt x="9430449" y="745770"/>
                </a:cubicBezTo>
                <a:lnTo>
                  <a:pt x="9430449" y="495293"/>
                </a:lnTo>
                <a:cubicBezTo>
                  <a:pt x="9406984" y="495293"/>
                  <a:pt x="9378198" y="497748"/>
                  <a:pt x="9344091" y="502660"/>
                </a:cubicBezTo>
                <a:lnTo>
                  <a:pt x="9337134" y="437584"/>
                </a:lnTo>
                <a:cubicBezTo>
                  <a:pt x="9399344" y="429672"/>
                  <a:pt x="9462509" y="425715"/>
                  <a:pt x="9526629" y="425715"/>
                </a:cubicBezTo>
                <a:close/>
                <a:moveTo>
                  <a:pt x="11147107" y="423260"/>
                </a:moveTo>
                <a:cubicBezTo>
                  <a:pt x="11219685" y="423260"/>
                  <a:pt x="11276371" y="444406"/>
                  <a:pt x="11317161" y="486698"/>
                </a:cubicBezTo>
                <a:cubicBezTo>
                  <a:pt x="11357953" y="528990"/>
                  <a:pt x="11378349" y="582742"/>
                  <a:pt x="11378349" y="647953"/>
                </a:cubicBezTo>
                <a:cubicBezTo>
                  <a:pt x="11378349" y="690518"/>
                  <a:pt x="11369549" y="728171"/>
                  <a:pt x="11351950" y="760914"/>
                </a:cubicBezTo>
                <a:cubicBezTo>
                  <a:pt x="11334351" y="793656"/>
                  <a:pt x="11308771" y="820259"/>
                  <a:pt x="11275211" y="840723"/>
                </a:cubicBezTo>
                <a:cubicBezTo>
                  <a:pt x="11241650" y="861187"/>
                  <a:pt x="11198949" y="871418"/>
                  <a:pt x="11147107" y="871418"/>
                </a:cubicBezTo>
                <a:cubicBezTo>
                  <a:pt x="11121731" y="871418"/>
                  <a:pt x="11093219" y="867326"/>
                  <a:pt x="11061568" y="859140"/>
                </a:cubicBezTo>
                <a:lnTo>
                  <a:pt x="11072209" y="788744"/>
                </a:lnTo>
                <a:cubicBezTo>
                  <a:pt x="11097857" y="796930"/>
                  <a:pt x="11124187" y="801023"/>
                  <a:pt x="11151199" y="801023"/>
                </a:cubicBezTo>
                <a:cubicBezTo>
                  <a:pt x="11182032" y="801023"/>
                  <a:pt x="11207953" y="794679"/>
                  <a:pt x="11228963" y="781991"/>
                </a:cubicBezTo>
                <a:cubicBezTo>
                  <a:pt x="11249972" y="769304"/>
                  <a:pt x="11266139" y="751364"/>
                  <a:pt x="11277462" y="728171"/>
                </a:cubicBezTo>
                <a:cubicBezTo>
                  <a:pt x="11288785" y="704979"/>
                  <a:pt x="11294447" y="678240"/>
                  <a:pt x="11294447" y="647953"/>
                </a:cubicBezTo>
                <a:cubicBezTo>
                  <a:pt x="11294447" y="602387"/>
                  <a:pt x="11282101" y="565279"/>
                  <a:pt x="11257407" y="536630"/>
                </a:cubicBezTo>
                <a:cubicBezTo>
                  <a:pt x="11232715" y="507980"/>
                  <a:pt x="11197312" y="493656"/>
                  <a:pt x="11151199" y="493656"/>
                </a:cubicBezTo>
                <a:cubicBezTo>
                  <a:pt x="11123915" y="493656"/>
                  <a:pt x="11097585" y="497748"/>
                  <a:pt x="11072209" y="505934"/>
                </a:cubicBezTo>
                <a:lnTo>
                  <a:pt x="11061568" y="435538"/>
                </a:lnTo>
                <a:cubicBezTo>
                  <a:pt x="11093491" y="427353"/>
                  <a:pt x="11122005" y="423260"/>
                  <a:pt x="11147107" y="423260"/>
                </a:cubicBezTo>
                <a:close/>
                <a:moveTo>
                  <a:pt x="1073010" y="0"/>
                </a:moveTo>
                <a:lnTo>
                  <a:pt x="1276020" y="0"/>
                </a:lnTo>
                <a:lnTo>
                  <a:pt x="749565" y="1438382"/>
                </a:lnTo>
                <a:lnTo>
                  <a:pt x="546555" y="1438382"/>
                </a:lnTo>
                <a:close/>
                <a:moveTo>
                  <a:pt x="526455" y="0"/>
                </a:moveTo>
                <a:lnTo>
                  <a:pt x="729465" y="0"/>
                </a:lnTo>
                <a:lnTo>
                  <a:pt x="203010" y="1438382"/>
                </a:lnTo>
                <a:lnTo>
                  <a:pt x="0" y="143838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he-IL" sz="4400">
              <a:solidFill>
                <a:schemeClr val="bg1"/>
              </a:solidFill>
            </a:endParaRPr>
          </a:p>
        </p:txBody>
      </p:sp>
      <p:sp>
        <p:nvSpPr>
          <p:cNvPr id="8" name="מלבן: פינות מעוגלות 7">
            <a:extLst>
              <a:ext uri="{FF2B5EF4-FFF2-40B4-BE49-F238E27FC236}">
                <a16:creationId xmlns:a16="http://schemas.microsoft.com/office/drawing/2014/main" id="{E08BC445-10CE-21F2-AD5E-3DDB07F4F01E}"/>
              </a:ext>
            </a:extLst>
          </p:cNvPr>
          <p:cNvSpPr/>
          <p:nvPr/>
        </p:nvSpPr>
        <p:spPr>
          <a:xfrm>
            <a:off x="0" y="6647380"/>
            <a:ext cx="12192000" cy="2106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צורה חופשית: צורה 17">
            <a:extLst>
              <a:ext uri="{FF2B5EF4-FFF2-40B4-BE49-F238E27FC236}">
                <a16:creationId xmlns:a16="http://schemas.microsoft.com/office/drawing/2014/main" id="{EA2B4925-D6AA-62CF-DCEA-9A9003E4632B}"/>
              </a:ext>
            </a:extLst>
          </p:cNvPr>
          <p:cNvSpPr/>
          <p:nvPr/>
        </p:nvSpPr>
        <p:spPr>
          <a:xfrm>
            <a:off x="-1" y="0"/>
            <a:ext cx="12192000" cy="633950"/>
          </a:xfrm>
          <a:custGeom>
            <a:avLst/>
            <a:gdLst>
              <a:gd name="connsiteX0" fmla="*/ 0 w 12192000"/>
              <a:gd name="connsiteY0" fmla="*/ 1 h 1130157"/>
              <a:gd name="connsiteX1" fmla="*/ 377574 w 12192000"/>
              <a:gd name="connsiteY1" fmla="*/ 1 h 1130157"/>
              <a:gd name="connsiteX2" fmla="*/ 105310 w 12192000"/>
              <a:gd name="connsiteY2" fmla="*/ 1130156 h 1130157"/>
              <a:gd name="connsiteX3" fmla="*/ 264561 w 12192000"/>
              <a:gd name="connsiteY3" fmla="*/ 1130156 h 1130157"/>
              <a:gd name="connsiteX4" fmla="*/ 536825 w 12192000"/>
              <a:gd name="connsiteY4" fmla="*/ 1 h 1130157"/>
              <a:gd name="connsiteX5" fmla="*/ 751008 w 12192000"/>
              <a:gd name="connsiteY5" fmla="*/ 1 h 1130157"/>
              <a:gd name="connsiteX6" fmla="*/ 478744 w 12192000"/>
              <a:gd name="connsiteY6" fmla="*/ 1130157 h 1130157"/>
              <a:gd name="connsiteX7" fmla="*/ 0 w 12192000"/>
              <a:gd name="connsiteY7" fmla="*/ 1130157 h 1130157"/>
              <a:gd name="connsiteX8" fmla="*/ 6986427 w 12192000"/>
              <a:gd name="connsiteY8" fmla="*/ 0 h 1130157"/>
              <a:gd name="connsiteX9" fmla="*/ 12192000 w 12192000"/>
              <a:gd name="connsiteY9" fmla="*/ 0 h 1130157"/>
              <a:gd name="connsiteX10" fmla="*/ 12192000 w 12192000"/>
              <a:gd name="connsiteY10" fmla="*/ 1 h 1130157"/>
              <a:gd name="connsiteX11" fmla="*/ 12192000 w 12192000"/>
              <a:gd name="connsiteY11" fmla="*/ 1130157 h 1130157"/>
              <a:gd name="connsiteX12" fmla="*/ 6986427 w 12192000"/>
              <a:gd name="connsiteY12" fmla="*/ 1130157 h 1130157"/>
              <a:gd name="connsiteX13" fmla="*/ 637995 w 12192000"/>
              <a:gd name="connsiteY13" fmla="*/ 1130157 h 1130157"/>
              <a:gd name="connsiteX14" fmla="*/ 910259 w 12192000"/>
              <a:gd name="connsiteY14" fmla="*/ 1 h 1130157"/>
              <a:gd name="connsiteX15" fmla="*/ 6986427 w 12192000"/>
              <a:gd name="connsiteY15" fmla="*/ 1 h 113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130157">
                <a:moveTo>
                  <a:pt x="0" y="1"/>
                </a:moveTo>
                <a:lnTo>
                  <a:pt x="377574" y="1"/>
                </a:lnTo>
                <a:lnTo>
                  <a:pt x="105310" y="1130156"/>
                </a:lnTo>
                <a:lnTo>
                  <a:pt x="264561" y="1130156"/>
                </a:lnTo>
                <a:lnTo>
                  <a:pt x="536825" y="1"/>
                </a:lnTo>
                <a:lnTo>
                  <a:pt x="751008" y="1"/>
                </a:lnTo>
                <a:lnTo>
                  <a:pt x="478744" y="1130157"/>
                </a:lnTo>
                <a:lnTo>
                  <a:pt x="0" y="1130157"/>
                </a:lnTo>
                <a:close/>
                <a:moveTo>
                  <a:pt x="6986427" y="0"/>
                </a:moveTo>
                <a:lnTo>
                  <a:pt x="12192000" y="0"/>
                </a:lnTo>
                <a:lnTo>
                  <a:pt x="12192000" y="1"/>
                </a:lnTo>
                <a:lnTo>
                  <a:pt x="12192000" y="1130157"/>
                </a:lnTo>
                <a:lnTo>
                  <a:pt x="6986427" y="1130157"/>
                </a:lnTo>
                <a:lnTo>
                  <a:pt x="637995" y="1130157"/>
                </a:lnTo>
                <a:lnTo>
                  <a:pt x="910259" y="1"/>
                </a:lnTo>
                <a:lnTo>
                  <a:pt x="6986427" y="1"/>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0" name="Picture 13">
            <a:extLst>
              <a:ext uri="{FF2B5EF4-FFF2-40B4-BE49-F238E27FC236}">
                <a16:creationId xmlns:a16="http://schemas.microsoft.com/office/drawing/2014/main" id="{75D28077-FDD9-EC2C-561F-C14868FE0C7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23" b="98496" l="4598" r="96552">
                        <a14:foregroundMark x1="24138" y1="69925" x2="36782" y2="69925"/>
                        <a14:foregroundMark x1="43669" y1="75727" x2="32184" y2="78947"/>
                        <a14:foregroundMark x1="47501" y1="88193" x2="66667" y2="91729"/>
                        <a14:foregroundMark x1="26421" y1="84304" x2="27890" y2="84575"/>
                        <a14:foregroundMark x1="77011" y1="88722" x2="48444" y2="87664"/>
                        <a14:foregroundMark x1="34483" y1="94737" x2="68966" y2="45865"/>
                        <a14:foregroundMark x1="70115" y1="68421" x2="57471" y2="91729"/>
                        <a14:foregroundMark x1="59770" y1="75188" x2="81609" y2="88722"/>
                        <a14:foregroundMark x1="77011" y1="78947" x2="24138" y2="87218"/>
                        <a14:foregroundMark x1="28736" y1="94737" x2="4598" y2="86466"/>
                        <a14:foregroundMark x1="29885" y1="83459" x2="96552" y2="62406"/>
                        <a14:foregroundMark x1="47126" y1="69925" x2="11494" y2="62406"/>
                        <a14:foregroundMark x1="26437" y1="72180" x2="32184" y2="84962"/>
                        <a14:foregroundMark x1="19540" y1="62406" x2="13793" y2="94737"/>
                        <a14:foregroundMark x1="21839" y1="93233" x2="77011" y2="91729"/>
                        <a14:foregroundMark x1="81609" y1="91729" x2="89655" y2="58647"/>
                        <a14:foregroundMark x1="82759" y1="81955" x2="82759" y2="98496"/>
                      </a14:backgroundRemoval>
                    </a14:imgEffect>
                  </a14:imgLayer>
                </a14:imgProps>
              </a:ext>
            </a:extLst>
          </a:blip>
          <a:stretch>
            <a:fillRect/>
          </a:stretch>
        </p:blipFill>
        <p:spPr>
          <a:xfrm>
            <a:off x="6096000" y="6114998"/>
            <a:ext cx="486024" cy="743002"/>
          </a:xfrm>
          <a:prstGeom prst="rect">
            <a:avLst/>
          </a:prstGeom>
        </p:spPr>
      </p:pic>
      <p:sp>
        <p:nvSpPr>
          <p:cNvPr id="4" name="תיבת טקסט 3">
            <a:extLst>
              <a:ext uri="{FF2B5EF4-FFF2-40B4-BE49-F238E27FC236}">
                <a16:creationId xmlns:a16="http://schemas.microsoft.com/office/drawing/2014/main" id="{7116E4A8-2D2F-6F28-9003-E106DAE3D708}"/>
              </a:ext>
            </a:extLst>
          </p:cNvPr>
          <p:cNvSpPr txBox="1"/>
          <p:nvPr/>
        </p:nvSpPr>
        <p:spPr>
          <a:xfrm>
            <a:off x="1380671" y="2318803"/>
            <a:ext cx="9612086" cy="3046988"/>
          </a:xfrm>
          <a:prstGeom prst="rect">
            <a:avLst/>
          </a:prstGeom>
          <a:noFill/>
        </p:spPr>
        <p:txBody>
          <a:bodyPr wrap="square" rtlCol="1">
            <a:spAutoFit/>
          </a:bodyPr>
          <a:lstStyle/>
          <a:p>
            <a:r>
              <a:rPr lang="he-IL" sz="2400" b="1" dirty="0"/>
              <a:t>איתור צווארי בקבוק:</a:t>
            </a:r>
            <a:r>
              <a:rPr lang="he-IL" sz="2400" dirty="0"/>
              <a:t> הגדרה כ</a:t>
            </a:r>
            <a:r>
              <a:rPr lang="he-IL" sz="2400" b="1" dirty="0"/>
              <a:t>אחריות משותפת</a:t>
            </a:r>
            <a:r>
              <a:rPr lang="he-IL" sz="2400" dirty="0"/>
              <a:t> של הקבלן ושל מנהל הפרויקט. פתרון הבעיות נעשה יחד בחדר אחד, ולא בהטלת אשמה הדדית.</a:t>
            </a:r>
          </a:p>
          <a:p>
            <a:r>
              <a:rPr lang="he-IL" sz="2400" b="1" dirty="0"/>
              <a:t>מהפכת החשבון הסופי:</a:t>
            </a:r>
            <a:endParaRPr lang="he-IL" sz="2400" dirty="0"/>
          </a:p>
          <a:p>
            <a:r>
              <a:rPr lang="he-IL" sz="2400" b="1" dirty="0"/>
              <a:t>	איסור החזקת יתרות מוגזמות:</a:t>
            </a:r>
            <a:r>
              <a:rPr lang="he-IL" sz="2400" dirty="0"/>
              <a:t> היתרה המעוכבת בחשבון הסופי </a:t>
            </a:r>
            <a:r>
              <a:rPr lang="he-IL" sz="2400" b="1" dirty="0"/>
              <a:t>אסור 	שתעלה על 5%</a:t>
            </a:r>
            <a:r>
              <a:rPr lang="he-IL" sz="2400" dirty="0"/>
              <a:t> מסך הפרויקט.</a:t>
            </a:r>
          </a:p>
          <a:p>
            <a:r>
              <a:rPr lang="he-IL" sz="2400" b="1" dirty="0"/>
              <a:t>	הפיכה לחשבון חלקי:</a:t>
            </a:r>
            <a:r>
              <a:rPr lang="he-IL" sz="2400" dirty="0"/>
              <a:t> כל סכום שמעבר ל-5% חייב להשתחרר ולהפוך 		לחשבון חלקי מאושר, כדי לשמור על החיוניות הכלכלית של הקבלן ולא 	לחנוק אותו עד קבלת כספי החשבון הסופי.</a:t>
            </a:r>
          </a:p>
        </p:txBody>
      </p:sp>
      <p:sp>
        <p:nvSpPr>
          <p:cNvPr id="5" name="תיבת טקסט 4">
            <a:extLst>
              <a:ext uri="{FF2B5EF4-FFF2-40B4-BE49-F238E27FC236}">
                <a16:creationId xmlns:a16="http://schemas.microsoft.com/office/drawing/2014/main" id="{1406274F-13B3-A22B-1CA7-B32F3FAE207C}"/>
              </a:ext>
            </a:extLst>
          </p:cNvPr>
          <p:cNvSpPr txBox="1"/>
          <p:nvPr/>
        </p:nvSpPr>
        <p:spPr>
          <a:xfrm>
            <a:off x="470248" y="764202"/>
            <a:ext cx="11654971" cy="1323439"/>
          </a:xfrm>
          <a:prstGeom prst="rect">
            <a:avLst/>
          </a:prstGeom>
          <a:noFill/>
        </p:spPr>
        <p:txBody>
          <a:bodyPr wrap="square" rtlCol="1">
            <a:spAutoFit/>
          </a:bodyPr>
          <a:lstStyle/>
          <a:p>
            <a:pPr algn="ctr"/>
            <a:r>
              <a:rPr lang="he-IL" sz="2800" b="1" dirty="0"/>
              <a:t>ניהול זרימת פרויקט – צווארי בקבוק וחשבונות סופיים</a:t>
            </a:r>
          </a:p>
          <a:p>
            <a:pPr algn="ctr"/>
            <a:r>
              <a:rPr lang="he-IL" sz="2800" dirty="0"/>
              <a:t>איתור חסמים והתאמת תזרים המזומנים להתקדמות העבודות</a:t>
            </a:r>
          </a:p>
          <a:p>
            <a:pPr algn="ctr"/>
            <a:r>
              <a:rPr lang="he-IL" sz="2400" dirty="0"/>
              <a:t>(לא מופיע בתקן)</a:t>
            </a:r>
          </a:p>
        </p:txBody>
      </p:sp>
      <p:pic>
        <p:nvPicPr>
          <p:cNvPr id="3" name="תמונה 2">
            <a:extLst>
              <a:ext uri="{FF2B5EF4-FFF2-40B4-BE49-F238E27FC236}">
                <a16:creationId xmlns:a16="http://schemas.microsoft.com/office/drawing/2014/main" id="{3D01054D-C11A-4CBF-F084-9D749151C354}"/>
              </a:ext>
            </a:extLst>
          </p:cNvPr>
          <p:cNvPicPr>
            <a:picLocks noChangeAspect="1"/>
          </p:cNvPicPr>
          <p:nvPr/>
        </p:nvPicPr>
        <p:blipFill>
          <a:blip r:embed="rId4"/>
          <a:stretch>
            <a:fillRect/>
          </a:stretch>
        </p:blipFill>
        <p:spPr>
          <a:xfrm>
            <a:off x="-1" y="5050532"/>
            <a:ext cx="4811487" cy="1615846"/>
          </a:xfrm>
          <a:prstGeom prst="rect">
            <a:avLst/>
          </a:prstGeom>
        </p:spPr>
      </p:pic>
    </p:spTree>
    <p:extLst>
      <p:ext uri="{BB962C8B-B14F-4D97-AF65-F5344CB8AC3E}">
        <p14:creationId xmlns:p14="http://schemas.microsoft.com/office/powerpoint/2010/main" val="271387697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1797</TotalTime>
  <Words>671</Words>
  <Application>Microsoft Office PowerPoint</Application>
  <PresentationFormat>מסך רחב</PresentationFormat>
  <Paragraphs>50</Paragraphs>
  <Slides>8</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8</vt:i4>
      </vt:variant>
    </vt:vector>
  </HeadingPairs>
  <TitlesOfParts>
    <vt:vector size="13" baseType="lpstr">
      <vt:lpstr>Aptos</vt:lpstr>
      <vt:lpstr>Aptos Display</vt:lpstr>
      <vt:lpstr>Arial</vt:lpstr>
      <vt:lpstr>Google Sans Text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Hezi Zaki</dc:creator>
  <cp:lastModifiedBy>Ido Peleg</cp:lastModifiedBy>
  <cp:revision>11</cp:revision>
  <cp:lastPrinted>2026-05-19T12:53:09Z</cp:lastPrinted>
  <dcterms:created xsi:type="dcterms:W3CDTF">2026-01-14T10:19:48Z</dcterms:created>
  <dcterms:modified xsi:type="dcterms:W3CDTF">2026-05-24T05:19:10Z</dcterms:modified>
</cp:coreProperties>
</file>