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46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310" r:id="rId2"/>
    <p:sldId id="311" r:id="rId3"/>
    <p:sldId id="312" r:id="rId4"/>
    <p:sldId id="314" r:id="rId5"/>
    <p:sldId id="315" r:id="rId6"/>
    <p:sldId id="337" r:id="rId7"/>
    <p:sldId id="319" r:id="rId8"/>
    <p:sldId id="322" r:id="rId9"/>
    <p:sldId id="326" r:id="rId10"/>
    <p:sldId id="327" r:id="rId11"/>
    <p:sldId id="328" r:id="rId12"/>
    <p:sldId id="258" r:id="rId13"/>
    <p:sldId id="260" r:id="rId14"/>
    <p:sldId id="262" r:id="rId15"/>
    <p:sldId id="264" r:id="rId16"/>
    <p:sldId id="266" r:id="rId17"/>
    <p:sldId id="268" r:id="rId18"/>
    <p:sldId id="271" r:id="rId19"/>
    <p:sldId id="273" r:id="rId20"/>
    <p:sldId id="279" r:id="rId21"/>
    <p:sldId id="338" r:id="rId22"/>
    <p:sldId id="280" r:id="rId23"/>
    <p:sldId id="283" r:id="rId24"/>
    <p:sldId id="284" r:id="rId25"/>
    <p:sldId id="285" r:id="rId26"/>
    <p:sldId id="298" r:id="rId27"/>
    <p:sldId id="290" r:id="rId28"/>
    <p:sldId id="295" r:id="rId29"/>
    <p:sldId id="288" r:id="rId30"/>
    <p:sldId id="289" r:id="rId31"/>
    <p:sldId id="292" r:id="rId32"/>
    <p:sldId id="293" r:id="rId33"/>
    <p:sldId id="296" r:id="rId34"/>
    <p:sldId id="335" r:id="rId35"/>
    <p:sldId id="336" r:id="rId36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9B24EC-F7FD-43E6-99FB-B4B64A210242}" v="483" dt="2026-05-12T07:32:59.99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80" y="5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גיא טננבוים" userId="bf00d1ba-f42b-436e-bd80-a8949509b94f" providerId="ADAL" clId="{FFC60348-0642-4CBD-8553-10E5A973AA71}"/>
    <pc:docChg chg="custSel modSld">
      <pc:chgData name="גיא טננבוים" userId="bf00d1ba-f42b-436e-bd80-a8949509b94f" providerId="ADAL" clId="{FFC60348-0642-4CBD-8553-10E5A973AA71}" dt="2026-05-12T10:16:54.761" v="14" actId="478"/>
      <pc:docMkLst>
        <pc:docMk/>
      </pc:docMkLst>
      <pc:sldChg chg="modSp mod">
        <pc:chgData name="גיא טננבוים" userId="bf00d1ba-f42b-436e-bd80-a8949509b94f" providerId="ADAL" clId="{FFC60348-0642-4CBD-8553-10E5A973AA71}" dt="2026-05-12T09:57:01.349" v="4" actId="20577"/>
        <pc:sldMkLst>
          <pc:docMk/>
          <pc:sldMk cId="0" sldId="258"/>
        </pc:sldMkLst>
        <pc:spChg chg="mod">
          <ac:chgData name="גיא טננבוים" userId="bf00d1ba-f42b-436e-bd80-a8949509b94f" providerId="ADAL" clId="{FFC60348-0642-4CBD-8553-10E5A973AA71}" dt="2026-05-12T09:57:01.349" v="4" actId="20577"/>
          <ac:spMkLst>
            <pc:docMk/>
            <pc:sldMk cId="0" sldId="258"/>
            <ac:spMk id="5" creationId="{61747CAD-3644-5DC2-83D7-35AC4ACA85C1}"/>
          </ac:spMkLst>
        </pc:spChg>
      </pc:sldChg>
      <pc:sldChg chg="modSp mod">
        <pc:chgData name="גיא טננבוים" userId="bf00d1ba-f42b-436e-bd80-a8949509b94f" providerId="ADAL" clId="{FFC60348-0642-4CBD-8553-10E5A973AA71}" dt="2026-05-12T09:56:43.338" v="3" actId="20577"/>
        <pc:sldMkLst>
          <pc:docMk/>
          <pc:sldMk cId="0" sldId="260"/>
        </pc:sldMkLst>
        <pc:spChg chg="mod">
          <ac:chgData name="גיא טננבוים" userId="bf00d1ba-f42b-436e-bd80-a8949509b94f" providerId="ADAL" clId="{FFC60348-0642-4CBD-8553-10E5A973AA71}" dt="2026-05-12T09:56:43.338" v="3" actId="20577"/>
          <ac:spMkLst>
            <pc:docMk/>
            <pc:sldMk cId="0" sldId="260"/>
            <ac:spMk id="6" creationId="{E5E567D4-98C2-0A5F-12ED-411DE219EE75}"/>
          </ac:spMkLst>
        </pc:spChg>
      </pc:sldChg>
      <pc:sldChg chg="modSp mod">
        <pc:chgData name="גיא טננבוים" userId="bf00d1ba-f42b-436e-bd80-a8949509b94f" providerId="ADAL" clId="{FFC60348-0642-4CBD-8553-10E5A973AA71}" dt="2026-05-12T09:56:33.559" v="2" actId="20577"/>
        <pc:sldMkLst>
          <pc:docMk/>
          <pc:sldMk cId="0" sldId="262"/>
        </pc:sldMkLst>
        <pc:spChg chg="mod">
          <ac:chgData name="גיא טננבוים" userId="bf00d1ba-f42b-436e-bd80-a8949509b94f" providerId="ADAL" clId="{FFC60348-0642-4CBD-8553-10E5A973AA71}" dt="2026-05-12T09:56:33.559" v="2" actId="20577"/>
          <ac:spMkLst>
            <pc:docMk/>
            <pc:sldMk cId="0" sldId="262"/>
            <ac:spMk id="7" creationId="{2BBF6B03-32E6-74A7-D424-467B32C74904}"/>
          </ac:spMkLst>
        </pc:spChg>
      </pc:sldChg>
      <pc:sldChg chg="modSp mod">
        <pc:chgData name="גיא טננבוים" userId="bf00d1ba-f42b-436e-bd80-a8949509b94f" providerId="ADAL" clId="{FFC60348-0642-4CBD-8553-10E5A973AA71}" dt="2026-05-12T09:56:22.217" v="1" actId="20577"/>
        <pc:sldMkLst>
          <pc:docMk/>
          <pc:sldMk cId="0" sldId="264"/>
        </pc:sldMkLst>
        <pc:spChg chg="mod">
          <ac:chgData name="גיא טננבוים" userId="bf00d1ba-f42b-436e-bd80-a8949509b94f" providerId="ADAL" clId="{FFC60348-0642-4CBD-8553-10E5A973AA71}" dt="2026-05-12T09:56:22.217" v="1" actId="20577"/>
          <ac:spMkLst>
            <pc:docMk/>
            <pc:sldMk cId="0" sldId="264"/>
            <ac:spMk id="5" creationId="{0BE3CA37-CAA9-B84A-DE18-CA2D9E377568}"/>
          </ac:spMkLst>
        </pc:spChg>
      </pc:sldChg>
      <pc:sldChg chg="modSp mod">
        <pc:chgData name="גיא טננבוים" userId="bf00d1ba-f42b-436e-bd80-a8949509b94f" providerId="ADAL" clId="{FFC60348-0642-4CBD-8553-10E5A973AA71}" dt="2026-05-12T09:56:13.075" v="0" actId="20577"/>
        <pc:sldMkLst>
          <pc:docMk/>
          <pc:sldMk cId="0" sldId="266"/>
        </pc:sldMkLst>
        <pc:spChg chg="mod">
          <ac:chgData name="גיא טננבוים" userId="bf00d1ba-f42b-436e-bd80-a8949509b94f" providerId="ADAL" clId="{FFC60348-0642-4CBD-8553-10E5A973AA71}" dt="2026-05-12T09:56:13.075" v="0" actId="20577"/>
          <ac:spMkLst>
            <pc:docMk/>
            <pc:sldMk cId="0" sldId="266"/>
            <ac:spMk id="7" creationId="{4B43F405-24B1-1F51-55D5-2FC56510C2AD}"/>
          </ac:spMkLst>
        </pc:spChg>
      </pc:sldChg>
      <pc:sldChg chg="modSp mod">
        <pc:chgData name="גיא טננבוים" userId="bf00d1ba-f42b-436e-bd80-a8949509b94f" providerId="ADAL" clId="{FFC60348-0642-4CBD-8553-10E5A973AA71}" dt="2026-05-12T09:57:18.187" v="5" actId="20577"/>
        <pc:sldMkLst>
          <pc:docMk/>
          <pc:sldMk cId="0" sldId="268"/>
        </pc:sldMkLst>
        <pc:spChg chg="mod">
          <ac:chgData name="גיא טננבוים" userId="bf00d1ba-f42b-436e-bd80-a8949509b94f" providerId="ADAL" clId="{FFC60348-0642-4CBD-8553-10E5A973AA71}" dt="2026-05-12T09:57:18.187" v="5" actId="20577"/>
          <ac:spMkLst>
            <pc:docMk/>
            <pc:sldMk cId="0" sldId="268"/>
            <ac:spMk id="10" creationId="{0BBA195A-B5A0-DF4D-368D-ECA7D262C073}"/>
          </ac:spMkLst>
        </pc:spChg>
      </pc:sldChg>
      <pc:sldChg chg="modSp mod">
        <pc:chgData name="גיא טננבוים" userId="bf00d1ba-f42b-436e-bd80-a8949509b94f" providerId="ADAL" clId="{FFC60348-0642-4CBD-8553-10E5A973AA71}" dt="2026-05-12T09:57:36.282" v="9" actId="20577"/>
        <pc:sldMkLst>
          <pc:docMk/>
          <pc:sldMk cId="0" sldId="271"/>
        </pc:sldMkLst>
        <pc:spChg chg="mod">
          <ac:chgData name="גיא טננבוים" userId="bf00d1ba-f42b-436e-bd80-a8949509b94f" providerId="ADAL" clId="{FFC60348-0642-4CBD-8553-10E5A973AA71}" dt="2026-05-12T09:57:36.282" v="9" actId="20577"/>
          <ac:spMkLst>
            <pc:docMk/>
            <pc:sldMk cId="0" sldId="271"/>
            <ac:spMk id="9" creationId="{876DAA20-D4C5-F82B-4589-39B568AE494F}"/>
          </ac:spMkLst>
        </pc:spChg>
      </pc:sldChg>
      <pc:sldChg chg="modSp mod">
        <pc:chgData name="גיא טננבוים" userId="bf00d1ba-f42b-436e-bd80-a8949509b94f" providerId="ADAL" clId="{FFC60348-0642-4CBD-8553-10E5A973AA71}" dt="2026-05-12T09:57:51.981" v="10" actId="20577"/>
        <pc:sldMkLst>
          <pc:docMk/>
          <pc:sldMk cId="0" sldId="273"/>
        </pc:sldMkLst>
        <pc:spChg chg="mod">
          <ac:chgData name="גיא טננבוים" userId="bf00d1ba-f42b-436e-bd80-a8949509b94f" providerId="ADAL" clId="{FFC60348-0642-4CBD-8553-10E5A973AA71}" dt="2026-05-12T09:57:51.981" v="10" actId="20577"/>
          <ac:spMkLst>
            <pc:docMk/>
            <pc:sldMk cId="0" sldId="273"/>
            <ac:spMk id="9" creationId="{415E5B11-6900-AC2D-38B8-A5C9F2A13DAB}"/>
          </ac:spMkLst>
        </pc:spChg>
      </pc:sldChg>
      <pc:sldChg chg="modSp mod">
        <pc:chgData name="גיא טננבוים" userId="bf00d1ba-f42b-436e-bd80-a8949509b94f" providerId="ADAL" clId="{FFC60348-0642-4CBD-8553-10E5A973AA71}" dt="2026-05-12T09:58:07.284" v="11" actId="20577"/>
        <pc:sldMkLst>
          <pc:docMk/>
          <pc:sldMk cId="0" sldId="279"/>
        </pc:sldMkLst>
        <pc:spChg chg="mod">
          <ac:chgData name="גיא טננבוים" userId="bf00d1ba-f42b-436e-bd80-a8949509b94f" providerId="ADAL" clId="{FFC60348-0642-4CBD-8553-10E5A973AA71}" dt="2026-05-12T09:58:07.284" v="11" actId="20577"/>
          <ac:spMkLst>
            <pc:docMk/>
            <pc:sldMk cId="0" sldId="279"/>
            <ac:spMk id="7" creationId="{33E0DC01-E569-D400-AE25-0C34B62CB9D2}"/>
          </ac:spMkLst>
        </pc:spChg>
      </pc:sldChg>
      <pc:sldChg chg="modSp mod">
        <pc:chgData name="גיא טננבוים" userId="bf00d1ba-f42b-436e-bd80-a8949509b94f" providerId="ADAL" clId="{FFC60348-0642-4CBD-8553-10E5A973AA71}" dt="2026-05-12T09:58:20.933" v="12" actId="20577"/>
        <pc:sldMkLst>
          <pc:docMk/>
          <pc:sldMk cId="0" sldId="283"/>
        </pc:sldMkLst>
        <pc:spChg chg="mod">
          <ac:chgData name="גיא טננבוים" userId="bf00d1ba-f42b-436e-bd80-a8949509b94f" providerId="ADAL" clId="{FFC60348-0642-4CBD-8553-10E5A973AA71}" dt="2026-05-12T09:58:20.933" v="12" actId="20577"/>
          <ac:spMkLst>
            <pc:docMk/>
            <pc:sldMk cId="0" sldId="283"/>
            <ac:spMk id="17" creationId="{3B71917F-AD03-E551-EC66-63DAAF36DDE2}"/>
          </ac:spMkLst>
        </pc:spChg>
      </pc:sldChg>
      <pc:sldChg chg="addSp delSp modSp mod">
        <pc:chgData name="גיא טננבוים" userId="bf00d1ba-f42b-436e-bd80-a8949509b94f" providerId="ADAL" clId="{FFC60348-0642-4CBD-8553-10E5A973AA71}" dt="2026-05-12T10:16:54.761" v="14" actId="478"/>
        <pc:sldMkLst>
          <pc:docMk/>
          <pc:sldMk cId="0" sldId="292"/>
        </pc:sldMkLst>
        <pc:picChg chg="add mod">
          <ac:chgData name="גיא טננבוים" userId="bf00d1ba-f42b-436e-bd80-a8949509b94f" providerId="ADAL" clId="{FFC60348-0642-4CBD-8553-10E5A973AA71}" dt="2026-05-12T10:16:51.762" v="13" actId="931"/>
          <ac:picMkLst>
            <pc:docMk/>
            <pc:sldMk cId="0" sldId="292"/>
            <ac:picMk id="4" creationId="{59D5427B-CE56-4313-1A56-9885838FC7C5}"/>
          </ac:picMkLst>
        </pc:picChg>
        <pc:picChg chg="del">
          <ac:chgData name="גיא טננבוים" userId="bf00d1ba-f42b-436e-bd80-a8949509b94f" providerId="ADAL" clId="{FFC60348-0642-4CBD-8553-10E5A973AA71}" dt="2026-05-12T10:16:54.761" v="14" actId="478"/>
          <ac:picMkLst>
            <pc:docMk/>
            <pc:sldMk cId="0" sldId="292"/>
            <ac:picMk id="9" creationId="{6EE62B6F-9CBC-293F-B532-CD146D036D4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E1C08E-D395-4355-9225-26E903D5BF1A}" type="doc">
      <dgm:prSet loTypeId="urn:microsoft.com/office/officeart/2005/8/layout/hList6" loCatId="list" qsTypeId="urn:microsoft.com/office/officeart/2005/8/quickstyle/3d5" qsCatId="3D" csTypeId="urn:microsoft.com/office/officeart/2005/8/colors/accent6_2" csCatId="accent6" phldr="1"/>
      <dgm:spPr/>
      <dgm:t>
        <a:bodyPr/>
        <a:lstStyle/>
        <a:p>
          <a:pPr rtl="1"/>
          <a:endParaRPr lang="he-IL"/>
        </a:p>
      </dgm:t>
    </dgm:pt>
    <dgm:pt modelId="{BE4D287A-82E2-4758-8052-D8C2E6FA4E5E}">
      <dgm:prSet phldrT="[טקסט]" custT="1"/>
      <dgm:spPr/>
      <dgm:t>
        <a:bodyPr/>
        <a:lstStyle/>
        <a:p>
          <a:pPr marL="0" indent="0" algn="ctr" defTabSz="900113" rtl="0">
            <a:lnSpc>
              <a:spcPct val="150000"/>
            </a:lnSpc>
          </a:pPr>
          <a:r>
            <a:rPr lang="he-IL" sz="2600" b="1"/>
            <a:t>1.5מליארד₪ </a:t>
          </a:r>
        </a:p>
        <a:p>
          <a:pPr marL="0" indent="0" algn="ctr" defTabSz="900113" rtl="0">
            <a:lnSpc>
              <a:spcPct val="150000"/>
            </a:lnSpc>
          </a:pPr>
          <a:r>
            <a:rPr lang="he-IL" sz="2600" b="1"/>
            <a:t>הלוואה מחברת ביטוח הראל</a:t>
          </a:r>
        </a:p>
        <a:p>
          <a:pPr marL="0" indent="0" algn="ctr" defTabSz="900113" rtl="0">
            <a:lnSpc>
              <a:spcPct val="150000"/>
            </a:lnSpc>
          </a:pPr>
          <a:r>
            <a:rPr lang="he-IL" sz="2600" b="1"/>
            <a:t>(41% </a:t>
          </a:r>
        </a:p>
      </dgm:t>
    </dgm:pt>
    <dgm:pt modelId="{4EACBA0C-C233-4BE7-89EB-AA980ECCE1E0}" type="parTrans" cxnId="{7BBBFC1E-E5F9-4B85-924D-7B3C22A7762C}">
      <dgm:prSet/>
      <dgm:spPr/>
      <dgm:t>
        <a:bodyPr/>
        <a:lstStyle/>
        <a:p>
          <a:pPr rtl="1"/>
          <a:endParaRPr lang="he-IL" b="1"/>
        </a:p>
      </dgm:t>
    </dgm:pt>
    <dgm:pt modelId="{ADAEEEE4-AFA7-401D-A6E7-4E11124F876F}" type="sibTrans" cxnId="{7BBBFC1E-E5F9-4B85-924D-7B3C22A7762C}">
      <dgm:prSet/>
      <dgm:spPr/>
      <dgm:t>
        <a:bodyPr/>
        <a:lstStyle/>
        <a:p>
          <a:pPr rtl="1"/>
          <a:endParaRPr lang="he-IL" b="1"/>
        </a:p>
      </dgm:t>
    </dgm:pt>
    <dgm:pt modelId="{F15EB4F9-61BA-40CA-9AC8-393B63B90C46}" type="pres">
      <dgm:prSet presAssocID="{90E1C08E-D395-4355-9225-26E903D5BF1A}" presName="Name0" presStyleCnt="0">
        <dgm:presLayoutVars>
          <dgm:dir/>
          <dgm:resizeHandles val="exact"/>
        </dgm:presLayoutVars>
      </dgm:prSet>
      <dgm:spPr/>
    </dgm:pt>
    <dgm:pt modelId="{3DFAD816-C156-4F32-8ADE-274591C3FCD8}" type="pres">
      <dgm:prSet presAssocID="{BE4D287A-82E2-4758-8052-D8C2E6FA4E5E}" presName="node" presStyleLbl="node1" presStyleIdx="0" presStyleCnt="1" custLinFactNeighborX="-4754" custLinFactNeighborY="-8302">
        <dgm:presLayoutVars>
          <dgm:bulletEnabled val="1"/>
        </dgm:presLayoutVars>
      </dgm:prSet>
      <dgm:spPr/>
    </dgm:pt>
  </dgm:ptLst>
  <dgm:cxnLst>
    <dgm:cxn modelId="{CA9CF718-982F-41EE-B6B6-14961FEA3E22}" type="presOf" srcId="{BE4D287A-82E2-4758-8052-D8C2E6FA4E5E}" destId="{3DFAD816-C156-4F32-8ADE-274591C3FCD8}" srcOrd="0" destOrd="0" presId="urn:microsoft.com/office/officeart/2005/8/layout/hList6"/>
    <dgm:cxn modelId="{7BBBFC1E-E5F9-4B85-924D-7B3C22A7762C}" srcId="{90E1C08E-D395-4355-9225-26E903D5BF1A}" destId="{BE4D287A-82E2-4758-8052-D8C2E6FA4E5E}" srcOrd="0" destOrd="0" parTransId="{4EACBA0C-C233-4BE7-89EB-AA980ECCE1E0}" sibTransId="{ADAEEEE4-AFA7-401D-A6E7-4E11124F876F}"/>
    <dgm:cxn modelId="{258BF4B3-A54F-4E03-A52C-7AA64314D1FA}" type="presOf" srcId="{90E1C08E-D395-4355-9225-26E903D5BF1A}" destId="{F15EB4F9-61BA-40CA-9AC8-393B63B90C46}" srcOrd="0" destOrd="0" presId="urn:microsoft.com/office/officeart/2005/8/layout/hList6"/>
    <dgm:cxn modelId="{82C3C9FC-05FB-48E5-85E7-0A517744F429}" type="presParOf" srcId="{F15EB4F9-61BA-40CA-9AC8-393B63B90C46}" destId="{3DFAD816-C156-4F32-8ADE-274591C3FCD8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AAAFE3-6E26-419E-9A1C-AC6A8C142489}" type="doc">
      <dgm:prSet loTypeId="urn:microsoft.com/office/officeart/2005/8/layout/hierarchy2" loCatId="hierarchy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pPr rtl="1"/>
          <a:endParaRPr lang="he-IL"/>
        </a:p>
      </dgm:t>
    </dgm:pt>
    <dgm:pt modelId="{FF7523FA-FFE5-43E8-BC12-59ACC102DDA1}">
      <dgm:prSet phldrT="[טקסט]"/>
      <dgm:spPr/>
      <dgm:t>
        <a:bodyPr/>
        <a:lstStyle/>
        <a:p>
          <a:pPr rtl="0"/>
          <a:r>
            <a:rPr lang="he-IL" b="1"/>
            <a:t>סבסוד שכר דירה ע"י הממשלה</a:t>
          </a:r>
          <a:endParaRPr lang="en-US" b="1"/>
        </a:p>
        <a:p>
          <a:pPr rtl="1"/>
          <a:r>
            <a:rPr lang="he-IL" b="1"/>
            <a:t>1,500 ₪ לחודש</a:t>
          </a:r>
          <a:endParaRPr lang="he-IL"/>
        </a:p>
      </dgm:t>
    </dgm:pt>
    <dgm:pt modelId="{50048CDC-1773-4821-883E-BB8A9F823E01}" type="parTrans" cxnId="{79AC4DFE-4A1A-4379-8284-601B7BBA24B8}">
      <dgm:prSet/>
      <dgm:spPr/>
      <dgm:t>
        <a:bodyPr/>
        <a:lstStyle/>
        <a:p>
          <a:pPr rtl="1"/>
          <a:endParaRPr lang="he-IL"/>
        </a:p>
      </dgm:t>
    </dgm:pt>
    <dgm:pt modelId="{76CB8B0E-EBE5-4202-8328-5485BE02483F}" type="sibTrans" cxnId="{79AC4DFE-4A1A-4379-8284-601B7BBA24B8}">
      <dgm:prSet/>
      <dgm:spPr/>
      <dgm:t>
        <a:bodyPr/>
        <a:lstStyle/>
        <a:p>
          <a:pPr rtl="1"/>
          <a:endParaRPr lang="he-IL"/>
        </a:p>
      </dgm:t>
    </dgm:pt>
    <dgm:pt modelId="{D1836CE4-7DCF-46DF-B3F7-603DFC483378}">
      <dgm:prSet phldrT="[טקסט]"/>
      <dgm:spPr/>
      <dgm:t>
        <a:bodyPr/>
        <a:lstStyle/>
        <a:p>
          <a:pPr rtl="1"/>
          <a:r>
            <a:rPr lang="he-IL"/>
            <a:t>החזר הלוואה</a:t>
          </a:r>
        </a:p>
      </dgm:t>
    </dgm:pt>
    <dgm:pt modelId="{CB37FE82-8689-4C7B-A0EF-7FF46ADD9D1D}" type="parTrans" cxnId="{A981210D-063E-4C20-88C2-165215462B36}">
      <dgm:prSet/>
      <dgm:spPr/>
      <dgm:t>
        <a:bodyPr/>
        <a:lstStyle/>
        <a:p>
          <a:pPr rtl="1"/>
          <a:endParaRPr lang="he-IL"/>
        </a:p>
      </dgm:t>
    </dgm:pt>
    <dgm:pt modelId="{4278D55E-78C8-4043-93F0-D99BFE41A742}" type="sibTrans" cxnId="{A981210D-063E-4C20-88C2-165215462B36}">
      <dgm:prSet/>
      <dgm:spPr/>
      <dgm:t>
        <a:bodyPr/>
        <a:lstStyle/>
        <a:p>
          <a:pPr rtl="1"/>
          <a:endParaRPr lang="he-IL"/>
        </a:p>
      </dgm:t>
    </dgm:pt>
    <dgm:pt modelId="{0AA69005-9E16-46E1-90F7-5D71A86AF9FD}">
      <dgm:prSet phldrT="[טקסט]"/>
      <dgm:spPr/>
      <dgm:t>
        <a:bodyPr/>
        <a:lstStyle/>
        <a:p>
          <a:pPr rtl="0"/>
          <a:r>
            <a:rPr lang="he-IL"/>
            <a:t>יצירת קרן אחזקה  מחזורית</a:t>
          </a:r>
        </a:p>
      </dgm:t>
    </dgm:pt>
    <dgm:pt modelId="{8924DED0-079F-4785-A832-839F9D324BA2}" type="sibTrans" cxnId="{9596E673-7EBD-4127-BB31-8971D47B0A5C}">
      <dgm:prSet/>
      <dgm:spPr/>
      <dgm:t>
        <a:bodyPr/>
        <a:lstStyle/>
        <a:p>
          <a:pPr rtl="1"/>
          <a:endParaRPr lang="he-IL"/>
        </a:p>
      </dgm:t>
    </dgm:pt>
    <dgm:pt modelId="{905D8216-8CA5-4A0B-BA30-78F62EC4F024}" type="parTrans" cxnId="{9596E673-7EBD-4127-BB31-8971D47B0A5C}">
      <dgm:prSet/>
      <dgm:spPr/>
      <dgm:t>
        <a:bodyPr/>
        <a:lstStyle/>
        <a:p>
          <a:pPr rtl="1"/>
          <a:endParaRPr lang="he-IL"/>
        </a:p>
      </dgm:t>
    </dgm:pt>
    <dgm:pt modelId="{C910307E-0495-4B70-A525-FDC537755396}">
      <dgm:prSet phldrT="[טקסט]"/>
      <dgm:spPr/>
      <dgm:t>
        <a:bodyPr/>
        <a:lstStyle/>
        <a:p>
          <a:pPr rtl="0"/>
          <a:r>
            <a:rPr lang="he-IL" b="1"/>
            <a:t>שכר דירה דייר</a:t>
          </a:r>
          <a:endParaRPr lang="en-US" b="1"/>
        </a:p>
        <a:p>
          <a:pPr rtl="1"/>
          <a:r>
            <a:rPr lang="he-IL" b="1"/>
            <a:t>300 לחודש</a:t>
          </a:r>
          <a:endParaRPr lang="he-IL"/>
        </a:p>
      </dgm:t>
    </dgm:pt>
    <dgm:pt modelId="{7E7E8F1F-492E-4A63-998C-2A23DCFF04F9}" type="parTrans" cxnId="{E441A1D4-CFCB-43F7-8394-BA14CC8C5A71}">
      <dgm:prSet/>
      <dgm:spPr/>
      <dgm:t>
        <a:bodyPr/>
        <a:lstStyle/>
        <a:p>
          <a:pPr rtl="1"/>
          <a:endParaRPr lang="he-IL"/>
        </a:p>
      </dgm:t>
    </dgm:pt>
    <dgm:pt modelId="{3BA9865B-876D-48A5-AF7F-696418D943F9}" type="sibTrans" cxnId="{E441A1D4-CFCB-43F7-8394-BA14CC8C5A71}">
      <dgm:prSet/>
      <dgm:spPr/>
      <dgm:t>
        <a:bodyPr/>
        <a:lstStyle/>
        <a:p>
          <a:pPr rtl="1"/>
          <a:endParaRPr lang="he-IL"/>
        </a:p>
      </dgm:t>
    </dgm:pt>
    <dgm:pt modelId="{07DD56FE-0C59-4D1A-9ED2-1AEB064BA2D0}">
      <dgm:prSet phldrT="[טקסט]"/>
      <dgm:spPr/>
      <dgm:t>
        <a:bodyPr/>
        <a:lstStyle/>
        <a:p>
          <a:pPr rtl="0"/>
          <a:r>
            <a:rPr lang="he-IL"/>
            <a:t>יצירת קרן אחזקה שוטפת</a:t>
          </a:r>
        </a:p>
      </dgm:t>
    </dgm:pt>
    <dgm:pt modelId="{0BFAAE28-7A1C-4134-8CA5-44DA3598391F}" type="parTrans" cxnId="{47B4B9F9-A165-4489-9FB5-1936F216F0F6}">
      <dgm:prSet/>
      <dgm:spPr/>
      <dgm:t>
        <a:bodyPr/>
        <a:lstStyle/>
        <a:p>
          <a:pPr rtl="1"/>
          <a:endParaRPr lang="he-IL"/>
        </a:p>
      </dgm:t>
    </dgm:pt>
    <dgm:pt modelId="{95E6F192-C619-4138-B04E-84C1C9E0406F}" type="sibTrans" cxnId="{47B4B9F9-A165-4489-9FB5-1936F216F0F6}">
      <dgm:prSet/>
      <dgm:spPr/>
      <dgm:t>
        <a:bodyPr/>
        <a:lstStyle/>
        <a:p>
          <a:pPr rtl="1"/>
          <a:endParaRPr lang="he-IL"/>
        </a:p>
      </dgm:t>
    </dgm:pt>
    <dgm:pt modelId="{5FE0E96A-A351-427D-B12C-D3CCF89888E8}" type="pres">
      <dgm:prSet presAssocID="{64AAAFE3-6E26-419E-9A1C-AC6A8C14248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0B8C336-6055-4940-A314-CAE10C93538F}" type="pres">
      <dgm:prSet presAssocID="{FF7523FA-FFE5-43E8-BC12-59ACC102DDA1}" presName="root1" presStyleCnt="0"/>
      <dgm:spPr/>
    </dgm:pt>
    <dgm:pt modelId="{F7B34E37-C8A6-4ECB-9FBC-21EBF5C3E995}" type="pres">
      <dgm:prSet presAssocID="{FF7523FA-FFE5-43E8-BC12-59ACC102DDA1}" presName="LevelOneTextNode" presStyleLbl="node0" presStyleIdx="0" presStyleCnt="3">
        <dgm:presLayoutVars>
          <dgm:chPref val="3"/>
        </dgm:presLayoutVars>
      </dgm:prSet>
      <dgm:spPr/>
    </dgm:pt>
    <dgm:pt modelId="{BC1AC81A-3D46-4878-B982-B7CACCC78764}" type="pres">
      <dgm:prSet presAssocID="{FF7523FA-FFE5-43E8-BC12-59ACC102DDA1}" presName="level2hierChild" presStyleCnt="0"/>
      <dgm:spPr/>
    </dgm:pt>
    <dgm:pt modelId="{616FB64E-8C37-4900-BC62-3CBB53960B47}" type="pres">
      <dgm:prSet presAssocID="{CB37FE82-8689-4C7B-A0EF-7FF46ADD9D1D}" presName="conn2-1" presStyleLbl="parChTrans1D2" presStyleIdx="0" presStyleCnt="2"/>
      <dgm:spPr/>
    </dgm:pt>
    <dgm:pt modelId="{75902B37-1CA5-4513-A725-1301CA296D04}" type="pres">
      <dgm:prSet presAssocID="{CB37FE82-8689-4C7B-A0EF-7FF46ADD9D1D}" presName="connTx" presStyleLbl="parChTrans1D2" presStyleIdx="0" presStyleCnt="2"/>
      <dgm:spPr/>
    </dgm:pt>
    <dgm:pt modelId="{9622CE66-25C3-4834-97E7-C8B13C48303F}" type="pres">
      <dgm:prSet presAssocID="{D1836CE4-7DCF-46DF-B3F7-603DFC483378}" presName="root2" presStyleCnt="0"/>
      <dgm:spPr/>
    </dgm:pt>
    <dgm:pt modelId="{B5186D63-E27C-4F86-9C6B-C3A3732EFD83}" type="pres">
      <dgm:prSet presAssocID="{D1836CE4-7DCF-46DF-B3F7-603DFC483378}" presName="LevelTwoTextNode" presStyleLbl="node2" presStyleIdx="0" presStyleCnt="2">
        <dgm:presLayoutVars>
          <dgm:chPref val="3"/>
        </dgm:presLayoutVars>
      </dgm:prSet>
      <dgm:spPr/>
    </dgm:pt>
    <dgm:pt modelId="{DA20CD5C-7CA6-43D6-B211-5BB971F94924}" type="pres">
      <dgm:prSet presAssocID="{D1836CE4-7DCF-46DF-B3F7-603DFC483378}" presName="level3hierChild" presStyleCnt="0"/>
      <dgm:spPr/>
    </dgm:pt>
    <dgm:pt modelId="{38736F3A-9B75-4D8A-964F-26466E7DA445}" type="pres">
      <dgm:prSet presAssocID="{905D8216-8CA5-4A0B-BA30-78F62EC4F024}" presName="conn2-1" presStyleLbl="parChTrans1D2" presStyleIdx="1" presStyleCnt="2"/>
      <dgm:spPr/>
    </dgm:pt>
    <dgm:pt modelId="{34DB1590-C736-4476-B4CF-0483AC3B5588}" type="pres">
      <dgm:prSet presAssocID="{905D8216-8CA5-4A0B-BA30-78F62EC4F024}" presName="connTx" presStyleLbl="parChTrans1D2" presStyleIdx="1" presStyleCnt="2"/>
      <dgm:spPr/>
    </dgm:pt>
    <dgm:pt modelId="{8A0C7EBF-9F72-42EB-A869-F4E2977CE90B}" type="pres">
      <dgm:prSet presAssocID="{0AA69005-9E16-46E1-90F7-5D71A86AF9FD}" presName="root2" presStyleCnt="0"/>
      <dgm:spPr/>
    </dgm:pt>
    <dgm:pt modelId="{BEE4E034-9C30-44B9-97D5-868F67969203}" type="pres">
      <dgm:prSet presAssocID="{0AA69005-9E16-46E1-90F7-5D71A86AF9FD}" presName="LevelTwoTextNode" presStyleLbl="node2" presStyleIdx="1" presStyleCnt="2">
        <dgm:presLayoutVars>
          <dgm:chPref val="3"/>
        </dgm:presLayoutVars>
      </dgm:prSet>
      <dgm:spPr/>
    </dgm:pt>
    <dgm:pt modelId="{5CDAE2C4-1DB2-4C7F-A219-8E05AC867681}" type="pres">
      <dgm:prSet presAssocID="{0AA69005-9E16-46E1-90F7-5D71A86AF9FD}" presName="level3hierChild" presStyleCnt="0"/>
      <dgm:spPr/>
    </dgm:pt>
    <dgm:pt modelId="{1D7C1965-60FD-4E8A-AB3D-D1317C7FE743}" type="pres">
      <dgm:prSet presAssocID="{C910307E-0495-4B70-A525-FDC537755396}" presName="root1" presStyleCnt="0"/>
      <dgm:spPr/>
    </dgm:pt>
    <dgm:pt modelId="{D1F61E54-4E5B-4667-B97B-DD6BDAEAB49E}" type="pres">
      <dgm:prSet presAssocID="{C910307E-0495-4B70-A525-FDC537755396}" presName="LevelOneTextNode" presStyleLbl="node0" presStyleIdx="1" presStyleCnt="3" custLinFactNeighborX="5886" custLinFactNeighborY="82986">
        <dgm:presLayoutVars>
          <dgm:chPref val="3"/>
        </dgm:presLayoutVars>
      </dgm:prSet>
      <dgm:spPr/>
    </dgm:pt>
    <dgm:pt modelId="{467AF491-43DC-45A2-BD9D-37EE370CAF2B}" type="pres">
      <dgm:prSet presAssocID="{C910307E-0495-4B70-A525-FDC537755396}" presName="level2hierChild" presStyleCnt="0"/>
      <dgm:spPr/>
    </dgm:pt>
    <dgm:pt modelId="{99AC00AC-B6E1-4574-9052-48D345F246AA}" type="pres">
      <dgm:prSet presAssocID="{07DD56FE-0C59-4D1A-9ED2-1AEB064BA2D0}" presName="root1" presStyleCnt="0"/>
      <dgm:spPr/>
    </dgm:pt>
    <dgm:pt modelId="{21972710-90C0-46D1-AC48-C910819F3DDD}" type="pres">
      <dgm:prSet presAssocID="{07DD56FE-0C59-4D1A-9ED2-1AEB064BA2D0}" presName="LevelOneTextNode" presStyleLbl="node0" presStyleIdx="2" presStyleCnt="3" custLinFactX="32116" custLinFactNeighborX="100000" custLinFactNeighborY="-32014">
        <dgm:presLayoutVars>
          <dgm:chPref val="3"/>
        </dgm:presLayoutVars>
      </dgm:prSet>
      <dgm:spPr/>
    </dgm:pt>
    <dgm:pt modelId="{B4390D90-2DA6-468C-8C34-CCF902D07182}" type="pres">
      <dgm:prSet presAssocID="{07DD56FE-0C59-4D1A-9ED2-1AEB064BA2D0}" presName="level2hierChild" presStyleCnt="0"/>
      <dgm:spPr/>
    </dgm:pt>
  </dgm:ptLst>
  <dgm:cxnLst>
    <dgm:cxn modelId="{98479200-A2D7-433E-910F-86A925A33944}" type="presOf" srcId="{CB37FE82-8689-4C7B-A0EF-7FF46ADD9D1D}" destId="{75902B37-1CA5-4513-A725-1301CA296D04}" srcOrd="1" destOrd="0" presId="urn:microsoft.com/office/officeart/2005/8/layout/hierarchy2"/>
    <dgm:cxn modelId="{A981210D-063E-4C20-88C2-165215462B36}" srcId="{FF7523FA-FFE5-43E8-BC12-59ACC102DDA1}" destId="{D1836CE4-7DCF-46DF-B3F7-603DFC483378}" srcOrd="0" destOrd="0" parTransId="{CB37FE82-8689-4C7B-A0EF-7FF46ADD9D1D}" sibTransId="{4278D55E-78C8-4043-93F0-D99BFE41A742}"/>
    <dgm:cxn modelId="{31EF1B37-04D7-4BEA-954C-13FBC55ABB57}" type="presOf" srcId="{64AAAFE3-6E26-419E-9A1C-AC6A8C142489}" destId="{5FE0E96A-A351-427D-B12C-D3CCF89888E8}" srcOrd="0" destOrd="0" presId="urn:microsoft.com/office/officeart/2005/8/layout/hierarchy2"/>
    <dgm:cxn modelId="{4D9D3846-69E8-4F10-BAF7-D5DB735B8CE4}" type="presOf" srcId="{905D8216-8CA5-4A0B-BA30-78F62EC4F024}" destId="{34DB1590-C736-4476-B4CF-0483AC3B5588}" srcOrd="1" destOrd="0" presId="urn:microsoft.com/office/officeart/2005/8/layout/hierarchy2"/>
    <dgm:cxn modelId="{8D4A876A-C1FE-4545-B22F-9C1F9009FF5D}" type="presOf" srcId="{C910307E-0495-4B70-A525-FDC537755396}" destId="{D1F61E54-4E5B-4667-B97B-DD6BDAEAB49E}" srcOrd="0" destOrd="0" presId="urn:microsoft.com/office/officeart/2005/8/layout/hierarchy2"/>
    <dgm:cxn modelId="{9596E673-7EBD-4127-BB31-8971D47B0A5C}" srcId="{FF7523FA-FFE5-43E8-BC12-59ACC102DDA1}" destId="{0AA69005-9E16-46E1-90F7-5D71A86AF9FD}" srcOrd="1" destOrd="0" parTransId="{905D8216-8CA5-4A0B-BA30-78F62EC4F024}" sibTransId="{8924DED0-079F-4785-A832-839F9D324BA2}"/>
    <dgm:cxn modelId="{74E3B17E-04A5-493B-942B-5AE28482E3BF}" type="presOf" srcId="{905D8216-8CA5-4A0B-BA30-78F62EC4F024}" destId="{38736F3A-9B75-4D8A-964F-26466E7DA445}" srcOrd="0" destOrd="0" presId="urn:microsoft.com/office/officeart/2005/8/layout/hierarchy2"/>
    <dgm:cxn modelId="{B83C179E-50B2-4844-8564-DAABAE3E1746}" type="presOf" srcId="{FF7523FA-FFE5-43E8-BC12-59ACC102DDA1}" destId="{F7B34E37-C8A6-4ECB-9FBC-21EBF5C3E995}" srcOrd="0" destOrd="0" presId="urn:microsoft.com/office/officeart/2005/8/layout/hierarchy2"/>
    <dgm:cxn modelId="{CD00BEB9-8F8D-44F4-A14A-C98D7D4BA02A}" type="presOf" srcId="{0AA69005-9E16-46E1-90F7-5D71A86AF9FD}" destId="{BEE4E034-9C30-44B9-97D5-868F67969203}" srcOrd="0" destOrd="0" presId="urn:microsoft.com/office/officeart/2005/8/layout/hierarchy2"/>
    <dgm:cxn modelId="{E441A1D4-CFCB-43F7-8394-BA14CC8C5A71}" srcId="{64AAAFE3-6E26-419E-9A1C-AC6A8C142489}" destId="{C910307E-0495-4B70-A525-FDC537755396}" srcOrd="1" destOrd="0" parTransId="{7E7E8F1F-492E-4A63-998C-2A23DCFF04F9}" sibTransId="{3BA9865B-876D-48A5-AF7F-696418D943F9}"/>
    <dgm:cxn modelId="{0C3AC1DD-AC35-4DA9-A21E-410470F324F8}" type="presOf" srcId="{CB37FE82-8689-4C7B-A0EF-7FF46ADD9D1D}" destId="{616FB64E-8C37-4900-BC62-3CBB53960B47}" srcOrd="0" destOrd="0" presId="urn:microsoft.com/office/officeart/2005/8/layout/hierarchy2"/>
    <dgm:cxn modelId="{DE914AE6-BB52-4BC9-BEAE-E79CA424D0E7}" type="presOf" srcId="{D1836CE4-7DCF-46DF-B3F7-603DFC483378}" destId="{B5186D63-E27C-4F86-9C6B-C3A3732EFD83}" srcOrd="0" destOrd="0" presId="urn:microsoft.com/office/officeart/2005/8/layout/hierarchy2"/>
    <dgm:cxn modelId="{38D3F5F5-91C0-40EF-837C-3A822C45EA9C}" type="presOf" srcId="{07DD56FE-0C59-4D1A-9ED2-1AEB064BA2D0}" destId="{21972710-90C0-46D1-AC48-C910819F3DDD}" srcOrd="0" destOrd="0" presId="urn:microsoft.com/office/officeart/2005/8/layout/hierarchy2"/>
    <dgm:cxn modelId="{47B4B9F9-A165-4489-9FB5-1936F216F0F6}" srcId="{64AAAFE3-6E26-419E-9A1C-AC6A8C142489}" destId="{07DD56FE-0C59-4D1A-9ED2-1AEB064BA2D0}" srcOrd="2" destOrd="0" parTransId="{0BFAAE28-7A1C-4134-8CA5-44DA3598391F}" sibTransId="{95E6F192-C619-4138-B04E-84C1C9E0406F}"/>
    <dgm:cxn modelId="{79AC4DFE-4A1A-4379-8284-601B7BBA24B8}" srcId="{64AAAFE3-6E26-419E-9A1C-AC6A8C142489}" destId="{FF7523FA-FFE5-43E8-BC12-59ACC102DDA1}" srcOrd="0" destOrd="0" parTransId="{50048CDC-1773-4821-883E-BB8A9F823E01}" sibTransId="{76CB8B0E-EBE5-4202-8328-5485BE02483F}"/>
    <dgm:cxn modelId="{13E0A5AA-1FE0-4E7C-94DA-56D8BD02F07C}" type="presParOf" srcId="{5FE0E96A-A351-427D-B12C-D3CCF89888E8}" destId="{40B8C336-6055-4940-A314-CAE10C93538F}" srcOrd="0" destOrd="0" presId="urn:microsoft.com/office/officeart/2005/8/layout/hierarchy2"/>
    <dgm:cxn modelId="{D3A73EBA-16C7-43FA-9796-41A288A1947A}" type="presParOf" srcId="{40B8C336-6055-4940-A314-CAE10C93538F}" destId="{F7B34E37-C8A6-4ECB-9FBC-21EBF5C3E995}" srcOrd="0" destOrd="0" presId="urn:microsoft.com/office/officeart/2005/8/layout/hierarchy2"/>
    <dgm:cxn modelId="{03B75D62-A896-41C7-86F1-0B7DA6016DD5}" type="presParOf" srcId="{40B8C336-6055-4940-A314-CAE10C93538F}" destId="{BC1AC81A-3D46-4878-B982-B7CACCC78764}" srcOrd="1" destOrd="0" presId="urn:microsoft.com/office/officeart/2005/8/layout/hierarchy2"/>
    <dgm:cxn modelId="{AF432ABC-0A86-4FDB-8BF4-3601F5173CBF}" type="presParOf" srcId="{BC1AC81A-3D46-4878-B982-B7CACCC78764}" destId="{616FB64E-8C37-4900-BC62-3CBB53960B47}" srcOrd="0" destOrd="0" presId="urn:microsoft.com/office/officeart/2005/8/layout/hierarchy2"/>
    <dgm:cxn modelId="{3A6BB280-4C22-4149-AA73-58305FF4A4A6}" type="presParOf" srcId="{616FB64E-8C37-4900-BC62-3CBB53960B47}" destId="{75902B37-1CA5-4513-A725-1301CA296D04}" srcOrd="0" destOrd="0" presId="urn:microsoft.com/office/officeart/2005/8/layout/hierarchy2"/>
    <dgm:cxn modelId="{4AD9002B-B7FA-4FE1-9984-3A5D0287CAE2}" type="presParOf" srcId="{BC1AC81A-3D46-4878-B982-B7CACCC78764}" destId="{9622CE66-25C3-4834-97E7-C8B13C48303F}" srcOrd="1" destOrd="0" presId="urn:microsoft.com/office/officeart/2005/8/layout/hierarchy2"/>
    <dgm:cxn modelId="{957CCC5F-A8F4-4671-8D2E-805252648C40}" type="presParOf" srcId="{9622CE66-25C3-4834-97E7-C8B13C48303F}" destId="{B5186D63-E27C-4F86-9C6B-C3A3732EFD83}" srcOrd="0" destOrd="0" presId="urn:microsoft.com/office/officeart/2005/8/layout/hierarchy2"/>
    <dgm:cxn modelId="{E23E4F32-1552-49F0-B210-DEE5255A587B}" type="presParOf" srcId="{9622CE66-25C3-4834-97E7-C8B13C48303F}" destId="{DA20CD5C-7CA6-43D6-B211-5BB971F94924}" srcOrd="1" destOrd="0" presId="urn:microsoft.com/office/officeart/2005/8/layout/hierarchy2"/>
    <dgm:cxn modelId="{EE800493-1FD1-4FB0-A49C-AD6B064E6C1F}" type="presParOf" srcId="{BC1AC81A-3D46-4878-B982-B7CACCC78764}" destId="{38736F3A-9B75-4D8A-964F-26466E7DA445}" srcOrd="2" destOrd="0" presId="urn:microsoft.com/office/officeart/2005/8/layout/hierarchy2"/>
    <dgm:cxn modelId="{7D79D346-02EB-40AA-85C6-C4DCB2FE37B4}" type="presParOf" srcId="{38736F3A-9B75-4D8A-964F-26466E7DA445}" destId="{34DB1590-C736-4476-B4CF-0483AC3B5588}" srcOrd="0" destOrd="0" presId="urn:microsoft.com/office/officeart/2005/8/layout/hierarchy2"/>
    <dgm:cxn modelId="{EC3E4EBA-79B8-46EE-84A3-FCDFD8BEAC0E}" type="presParOf" srcId="{BC1AC81A-3D46-4878-B982-B7CACCC78764}" destId="{8A0C7EBF-9F72-42EB-A869-F4E2977CE90B}" srcOrd="3" destOrd="0" presId="urn:microsoft.com/office/officeart/2005/8/layout/hierarchy2"/>
    <dgm:cxn modelId="{FF92225A-E5BF-42AE-B465-85EB2B807524}" type="presParOf" srcId="{8A0C7EBF-9F72-42EB-A869-F4E2977CE90B}" destId="{BEE4E034-9C30-44B9-97D5-868F67969203}" srcOrd="0" destOrd="0" presId="urn:microsoft.com/office/officeart/2005/8/layout/hierarchy2"/>
    <dgm:cxn modelId="{96C59053-A59A-4846-A7B3-9D99F581289E}" type="presParOf" srcId="{8A0C7EBF-9F72-42EB-A869-F4E2977CE90B}" destId="{5CDAE2C4-1DB2-4C7F-A219-8E05AC867681}" srcOrd="1" destOrd="0" presId="urn:microsoft.com/office/officeart/2005/8/layout/hierarchy2"/>
    <dgm:cxn modelId="{77BC238B-4AFE-4288-B643-C80B9053253D}" type="presParOf" srcId="{5FE0E96A-A351-427D-B12C-D3CCF89888E8}" destId="{1D7C1965-60FD-4E8A-AB3D-D1317C7FE743}" srcOrd="1" destOrd="0" presId="urn:microsoft.com/office/officeart/2005/8/layout/hierarchy2"/>
    <dgm:cxn modelId="{1350EB3E-D704-49FC-AC14-92CED8D3BD2F}" type="presParOf" srcId="{1D7C1965-60FD-4E8A-AB3D-D1317C7FE743}" destId="{D1F61E54-4E5B-4667-B97B-DD6BDAEAB49E}" srcOrd="0" destOrd="0" presId="urn:microsoft.com/office/officeart/2005/8/layout/hierarchy2"/>
    <dgm:cxn modelId="{175BC9EB-5D6F-473F-BC31-16DF0656BCE1}" type="presParOf" srcId="{1D7C1965-60FD-4E8A-AB3D-D1317C7FE743}" destId="{467AF491-43DC-45A2-BD9D-37EE370CAF2B}" srcOrd="1" destOrd="0" presId="urn:microsoft.com/office/officeart/2005/8/layout/hierarchy2"/>
    <dgm:cxn modelId="{D548C554-2D9D-4D36-AA08-8DFFF07CE127}" type="presParOf" srcId="{5FE0E96A-A351-427D-B12C-D3CCF89888E8}" destId="{99AC00AC-B6E1-4574-9052-48D345F246AA}" srcOrd="2" destOrd="0" presId="urn:microsoft.com/office/officeart/2005/8/layout/hierarchy2"/>
    <dgm:cxn modelId="{3EC3A4E6-9CB5-4579-A998-BBD9896A3A5F}" type="presParOf" srcId="{99AC00AC-B6E1-4574-9052-48D345F246AA}" destId="{21972710-90C0-46D1-AC48-C910819F3DDD}" srcOrd="0" destOrd="0" presId="urn:microsoft.com/office/officeart/2005/8/layout/hierarchy2"/>
    <dgm:cxn modelId="{E975B269-C46C-46E3-95BA-A04C6EF4B975}" type="presParOf" srcId="{99AC00AC-B6E1-4574-9052-48D345F246AA}" destId="{B4390D90-2DA6-468C-8C34-CCF902D0718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AD816-C156-4F32-8ADE-274591C3FCD8}">
      <dsp:nvSpPr>
        <dsp:cNvPr id="0" name=""/>
        <dsp:cNvSpPr/>
      </dsp:nvSpPr>
      <dsp:spPr>
        <a:xfrm rot="16200000">
          <a:off x="-480980" y="480980"/>
          <a:ext cx="4555014" cy="3593054"/>
        </a:xfrm>
        <a:prstGeom prst="flowChartManualOperati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5100" bIns="0" numCol="1" spcCol="1270" anchor="ctr" anchorCtr="0">
          <a:noAutofit/>
        </a:bodyPr>
        <a:lstStyle/>
        <a:p>
          <a:pPr marL="0" lvl="0" indent="0" algn="ctr" defTabSz="900113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600" b="1" kern="1200"/>
            <a:t>1.5מליארד₪ </a:t>
          </a:r>
        </a:p>
        <a:p>
          <a:pPr marL="0" lvl="0" indent="0" algn="ctr" defTabSz="900113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600" b="1" kern="1200"/>
            <a:t>הלוואה מחברת ביטוח הראל</a:t>
          </a:r>
        </a:p>
        <a:p>
          <a:pPr marL="0" lvl="0" indent="0" algn="ctr" defTabSz="900113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600" b="1" kern="1200"/>
            <a:t>(41% </a:t>
          </a:r>
        </a:p>
      </dsp:txBody>
      <dsp:txXfrm rot="5400000">
        <a:off x="0" y="911003"/>
        <a:ext cx="3593054" cy="2733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34E37-C8A6-4ECB-9FBC-21EBF5C3E995}">
      <dsp:nvSpPr>
        <dsp:cNvPr id="0" name=""/>
        <dsp:cNvSpPr/>
      </dsp:nvSpPr>
      <dsp:spPr>
        <a:xfrm>
          <a:off x="2540" y="1020681"/>
          <a:ext cx="2192908" cy="10964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100" b="1" kern="1200"/>
            <a:t>סבסוד שכר דירה ע"י הממשלה</a:t>
          </a:r>
          <a:endParaRPr lang="en-US" sz="2100" b="1" kern="1200"/>
        </a:p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100" b="1" kern="1200"/>
            <a:t>1,500 ₪ לחודש</a:t>
          </a:r>
          <a:endParaRPr lang="he-IL" sz="2100" kern="1200"/>
        </a:p>
      </dsp:txBody>
      <dsp:txXfrm>
        <a:off x="34654" y="1052795"/>
        <a:ext cx="2128680" cy="1032226"/>
      </dsp:txXfrm>
    </dsp:sp>
    <dsp:sp modelId="{616FB64E-8C37-4900-BC62-3CBB53960B47}">
      <dsp:nvSpPr>
        <dsp:cNvPr id="0" name=""/>
        <dsp:cNvSpPr/>
      </dsp:nvSpPr>
      <dsp:spPr>
        <a:xfrm rot="19457599">
          <a:off x="2093915" y="1234056"/>
          <a:ext cx="1080229" cy="39243"/>
        </a:xfrm>
        <a:custGeom>
          <a:avLst/>
          <a:gdLst/>
          <a:ahLst/>
          <a:cxnLst/>
          <a:rect l="0" t="0" r="0" b="0"/>
          <a:pathLst>
            <a:path>
              <a:moveTo>
                <a:pt x="0" y="19621"/>
              </a:moveTo>
              <a:lnTo>
                <a:pt x="1080229" y="1962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/>
        </a:p>
      </dsp:txBody>
      <dsp:txXfrm>
        <a:off x="2607024" y="1226672"/>
        <a:ext cx="54011" cy="54011"/>
      </dsp:txXfrm>
    </dsp:sp>
    <dsp:sp modelId="{B5186D63-E27C-4F86-9C6B-C3A3732EFD83}">
      <dsp:nvSpPr>
        <dsp:cNvPr id="0" name=""/>
        <dsp:cNvSpPr/>
      </dsp:nvSpPr>
      <dsp:spPr>
        <a:xfrm>
          <a:off x="3072612" y="390220"/>
          <a:ext cx="2192908" cy="10964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100" kern="1200"/>
            <a:t>החזר הלוואה</a:t>
          </a:r>
        </a:p>
      </dsp:txBody>
      <dsp:txXfrm>
        <a:off x="3104726" y="422334"/>
        <a:ext cx="2128680" cy="1032226"/>
      </dsp:txXfrm>
    </dsp:sp>
    <dsp:sp modelId="{38736F3A-9B75-4D8A-964F-26466E7DA445}">
      <dsp:nvSpPr>
        <dsp:cNvPr id="0" name=""/>
        <dsp:cNvSpPr/>
      </dsp:nvSpPr>
      <dsp:spPr>
        <a:xfrm rot="2142401">
          <a:off x="2093915" y="1864517"/>
          <a:ext cx="1080229" cy="39243"/>
        </a:xfrm>
        <a:custGeom>
          <a:avLst/>
          <a:gdLst/>
          <a:ahLst/>
          <a:cxnLst/>
          <a:rect l="0" t="0" r="0" b="0"/>
          <a:pathLst>
            <a:path>
              <a:moveTo>
                <a:pt x="0" y="19621"/>
              </a:moveTo>
              <a:lnTo>
                <a:pt x="1080229" y="1962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/>
        </a:p>
      </dsp:txBody>
      <dsp:txXfrm>
        <a:off x="2607024" y="1857133"/>
        <a:ext cx="54011" cy="54011"/>
      </dsp:txXfrm>
    </dsp:sp>
    <dsp:sp modelId="{BEE4E034-9C30-44B9-97D5-868F67969203}">
      <dsp:nvSpPr>
        <dsp:cNvPr id="0" name=""/>
        <dsp:cNvSpPr/>
      </dsp:nvSpPr>
      <dsp:spPr>
        <a:xfrm>
          <a:off x="3072612" y="1651142"/>
          <a:ext cx="2192908" cy="10964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100" kern="1200"/>
            <a:t>יצירת קרן אחזקה  מחזורית</a:t>
          </a:r>
        </a:p>
      </dsp:txBody>
      <dsp:txXfrm>
        <a:off x="3104726" y="1683256"/>
        <a:ext cx="2128680" cy="1032226"/>
      </dsp:txXfrm>
    </dsp:sp>
    <dsp:sp modelId="{D1F61E54-4E5B-4667-B97B-DD6BDAEAB49E}">
      <dsp:nvSpPr>
        <dsp:cNvPr id="0" name=""/>
        <dsp:cNvSpPr/>
      </dsp:nvSpPr>
      <dsp:spPr>
        <a:xfrm>
          <a:off x="131615" y="3191506"/>
          <a:ext cx="2192908" cy="10964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100" b="1" kern="1200"/>
            <a:t>שכר דירה דייר</a:t>
          </a:r>
          <a:endParaRPr lang="en-US" sz="2100" b="1" kern="1200"/>
        </a:p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100" b="1" kern="1200"/>
            <a:t>300 לחודש</a:t>
          </a:r>
          <a:endParaRPr lang="he-IL" sz="2100" kern="1200"/>
        </a:p>
      </dsp:txBody>
      <dsp:txXfrm>
        <a:off x="163729" y="3223620"/>
        <a:ext cx="2128680" cy="1032226"/>
      </dsp:txXfrm>
    </dsp:sp>
    <dsp:sp modelId="{21972710-90C0-46D1-AC48-C910819F3DDD}">
      <dsp:nvSpPr>
        <dsp:cNvPr id="0" name=""/>
        <dsp:cNvSpPr/>
      </dsp:nvSpPr>
      <dsp:spPr>
        <a:xfrm>
          <a:off x="2899723" y="3191506"/>
          <a:ext cx="2192908" cy="10964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100" kern="1200"/>
            <a:t>יצירת קרן אחזקה שוטפת</a:t>
          </a:r>
        </a:p>
      </dsp:txBody>
      <dsp:txXfrm>
        <a:off x="2931837" y="3223620"/>
        <a:ext cx="2128680" cy="1032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518160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093F3DE-5E41-4820-970D-7A90F8690D67}" type="datetimeFigureOut">
              <a:rPr lang="he-IL" smtClean="0"/>
              <a:t>כ"ה/אייר/תשפ"ו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518160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CC8DF2B-39B0-48AF-9A4C-93CDBE4D98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002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25BF9-A99F-08F1-C7B9-2E4CD5772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1E18EA-EE02-48AF-C1C4-090681408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BB225A-5FC3-4668-85FD-4A2B5E5B7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B6D6C-394D-C27C-ADD3-5295B8FC5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726C7-0B27-4BDB-92B2-B25AAC7F2A43}" type="slidenum">
              <a:rPr lang="en-IL" smtClean="0"/>
              <a:t>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40485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AC691-E1C0-0928-4C57-989D6E5B4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DCEF4C-018E-5A22-0125-DD4809D88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2A34E3-97C6-58BB-A0FE-CEEE4E816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A213A-58BD-F4DC-13AB-A2D321FD32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726C7-0B27-4BDB-92B2-B25AAC7F2A43}" type="slidenum">
              <a:rPr lang="en-IL" smtClean="0"/>
              <a:t>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6055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4AB71-73A8-09ED-9392-7C7DEE995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9F185A-A78D-EF66-D984-F29733A75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5AC38-30DA-2845-BA7A-A3EDD7F8C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69B3B-CE46-4E8E-C79E-88EEBA883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726C7-0B27-4BDB-92B2-B25AAC7F2A43}" type="slidenum">
              <a:rPr lang="en-IL" smtClean="0"/>
              <a:t>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7059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4BC17-B580-8120-65E2-ED14B025D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5A1794-CCF3-FAFA-171E-47DA64DAD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961816-DADD-1522-0C3F-6FE88CD43D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1D4CF-BC81-30FB-4F57-411004B4CA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726C7-0B27-4BDB-92B2-B25AAC7F2A43}" type="slidenum">
              <a:rPr lang="en-IL" smtClean="0"/>
              <a:t>10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57049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43658-C82F-FB51-93BC-C1654C59D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36093-ED7B-BC0B-0C4B-E7FB9B2DC1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76D4D6-5BC6-0783-A96D-F487D69B4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9471-B9F7-FAEE-1DF3-AFC4F313D0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726C7-0B27-4BDB-92B2-B25AAC7F2A43}" type="slidenum">
              <a:rPr lang="en-IL" smtClean="0"/>
              <a:t>11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80896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49F1B-3E6A-2DE0-E8E6-FA89C19C7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D6BC33-4C7D-1873-1501-F7B8392B6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288EFF-22BC-F0B3-79C4-6212B391F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83315-0411-4BBD-E9D6-49A11DD77B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726C7-0B27-4BDB-92B2-B25AAC7F2A43}" type="slidenum">
              <a:rPr lang="en-IL" smtClean="0"/>
              <a:t>34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69563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2CCB1-AC08-A2A0-8482-D020A5618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3CEB79-22A5-0E2E-1CF7-19A05C6DC0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B3CF9-3511-F234-0D9F-0B79449C9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B0359-4696-C361-9400-D6A7E3298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726C7-0B27-4BDB-92B2-B25AAC7F2A43}" type="slidenum">
              <a:rPr lang="en-IL" smtClean="0"/>
              <a:t>35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85447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7559D-BA9B-5D9F-1F67-ABEA4F983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124970"/>
            <a:ext cx="6858000" cy="1384995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0A26EC-6F36-7BF6-9A05-27F50578A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DCEFE-C549-DCC4-6140-BF6C158A3D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276999"/>
          </a:xfrm>
          <a:prstGeom prst="rect">
            <a:avLst/>
          </a:prstGeom>
        </p:spPr>
        <p:txBody>
          <a:bodyPr/>
          <a:lstStyle/>
          <a:p>
            <a:fld id="{909B3C85-9004-41AE-89DA-F17BA7AEE113}" type="datetimeFigureOut">
              <a:rPr lang="en-IL" smtClean="0"/>
              <a:t>12/05/2026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46359-E6FC-1B64-E0D4-3D6A89BE7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276999"/>
          </a:xfrm>
          <a:prstGeom prst="rect">
            <a:avLst/>
          </a:prstGeom>
        </p:spPr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D916-8A13-2190-9E23-C7FD51A6F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276999"/>
          </a:xfrm>
          <a:prstGeom prst="rect">
            <a:avLst/>
          </a:prstGeom>
        </p:spPr>
        <p:txBody>
          <a:bodyPr/>
          <a:lstStyle/>
          <a:p>
            <a:fld id="{68ABF9A7-5DAA-44B5-BCCB-FDB5613247A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11546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4989399"/>
            <a:ext cx="9140824" cy="1868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50950" y="219837"/>
            <a:ext cx="564210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61CE1-7CC4-E771-EF66-6A0424A5A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5">
            <a:extLst>
              <a:ext uri="{FF2B5EF4-FFF2-40B4-BE49-F238E27FC236}">
                <a16:creationId xmlns:a16="http://schemas.microsoft.com/office/drawing/2014/main" id="{84429251-B5F5-CDDB-CBB2-48F09BD5E6F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510000" cy="1674000"/>
          </a:xfrm>
          <a:prstGeom prst="rect">
            <a:avLst/>
          </a:prstGeom>
        </p:spPr>
      </p:pic>
      <p:pic>
        <p:nvPicPr>
          <p:cNvPr id="2" name="object 6">
            <a:extLst>
              <a:ext uri="{FF2B5EF4-FFF2-40B4-BE49-F238E27FC236}">
                <a16:creationId xmlns:a16="http://schemas.microsoft.com/office/drawing/2014/main" id="{4BCEF96A-62BC-65DE-3502-AE028FF2F76A}"/>
              </a:ext>
            </a:extLst>
          </p:cNvPr>
          <p:cNvPicPr/>
          <p:nvPr/>
        </p:nvPicPr>
        <p:blipFill>
          <a:blip r:embed="rId4" cstate="print"/>
          <a:srcRect t="20"/>
          <a:stretch>
            <a:fillRect/>
          </a:stretch>
        </p:blipFill>
        <p:spPr>
          <a:xfrm>
            <a:off x="0" y="1734750"/>
            <a:ext cx="3510000" cy="167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C38EEA-2B26-44E7-E865-522A104D1C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/>
          <a:stretch>
            <a:fillRect/>
          </a:stretch>
        </p:blipFill>
        <p:spPr>
          <a:xfrm>
            <a:off x="0" y="3469500"/>
            <a:ext cx="3502670" cy="1674000"/>
          </a:xfrm>
          <a:prstGeom prst="rect">
            <a:avLst/>
          </a:prstGeom>
        </p:spPr>
      </p:pic>
      <p:pic>
        <p:nvPicPr>
          <p:cNvPr id="4" name="object 5">
            <a:extLst>
              <a:ext uri="{FF2B5EF4-FFF2-40B4-BE49-F238E27FC236}">
                <a16:creationId xmlns:a16="http://schemas.microsoft.com/office/drawing/2014/main" id="{4DD2A3BE-F78A-8CAE-0B8C-5A2506945A8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70889" y="2"/>
            <a:ext cx="2984414" cy="1672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F0201-1B2C-5E71-3D82-035322D1D7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"/>
          <a:stretch>
            <a:fillRect/>
          </a:stretch>
        </p:blipFill>
        <p:spPr>
          <a:xfrm>
            <a:off x="3570890" y="1734753"/>
            <a:ext cx="2984414" cy="3407567"/>
          </a:xfrm>
          <a:prstGeom prst="rect">
            <a:avLst/>
          </a:prstGeom>
        </p:spPr>
      </p:pic>
      <p:sp>
        <p:nvSpPr>
          <p:cNvPr id="7" name="תיבת טקסט 10">
            <a:extLst>
              <a:ext uri="{FF2B5EF4-FFF2-40B4-BE49-F238E27FC236}">
                <a16:creationId xmlns:a16="http://schemas.microsoft.com/office/drawing/2014/main" id="{D514F55B-9713-4F20-AD39-2BD8A925DB88}"/>
              </a:ext>
            </a:extLst>
          </p:cNvPr>
          <p:cNvSpPr txBox="1"/>
          <p:nvPr/>
        </p:nvSpPr>
        <p:spPr>
          <a:xfrm>
            <a:off x="6623522" y="457200"/>
            <a:ext cx="241291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מרצה אורח: </a:t>
            </a:r>
          </a:p>
          <a:p>
            <a:pPr algn="r"/>
            <a:r>
              <a:rPr lang="he-IL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גיא טננבוים</a:t>
            </a:r>
          </a:p>
          <a:p>
            <a:pPr algn="r"/>
            <a:r>
              <a:rPr lang="he-IL" sz="1200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סמנכ"ל פיתוח תכנון והנדסה </a:t>
            </a:r>
          </a:p>
          <a:p>
            <a:pPr algn="r"/>
            <a:r>
              <a:rPr lang="he-IL" sz="1200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עמיגור</a:t>
            </a:r>
          </a:p>
        </p:txBody>
      </p:sp>
    </p:spTree>
    <p:extLst>
      <p:ext uri="{BB962C8B-B14F-4D97-AF65-F5344CB8AC3E}">
        <p14:creationId xmlns:p14="http://schemas.microsoft.com/office/powerpoint/2010/main" val="1728948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17006-58F5-142F-6764-AA3B71098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6498839-93EF-EDCF-F6E9-6B23C63BCD5F}"/>
              </a:ext>
            </a:extLst>
          </p:cNvPr>
          <p:cNvSpPr txBox="1"/>
          <p:nvPr/>
        </p:nvSpPr>
        <p:spPr>
          <a:xfrm>
            <a:off x="4060531" y="5567573"/>
            <a:ext cx="4481227" cy="161583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indent="-181545" algn="r" defTabSz="674258" rtl="1">
              <a:defRPr/>
            </a:pPr>
            <a:r>
              <a:rPr lang="he-IL" sz="1050">
                <a:solidFill>
                  <a:schemeClr val="tx1">
                    <a:lumMod val="65000"/>
                    <a:lumOff val="35000"/>
                  </a:schemeClr>
                </a:solidFill>
                <a:latin typeface="Heebo" pitchFamily="2" charset="-79"/>
                <a:cs typeface="Heebo" pitchFamily="2" charset="-79"/>
              </a:rPr>
              <a:t>*ארגונים הפועלים ללא כוונת רווח ואינם חלק ממוסדות המדינה והשלטון המקומי</a:t>
            </a:r>
          </a:p>
        </p:txBody>
      </p:sp>
      <p:grpSp>
        <p:nvGrpSpPr>
          <p:cNvPr id="8" name="Group 53">
            <a:extLst>
              <a:ext uri="{FF2B5EF4-FFF2-40B4-BE49-F238E27FC236}">
                <a16:creationId xmlns:a16="http://schemas.microsoft.com/office/drawing/2014/main" id="{087835E0-AFB7-C394-00BF-022C15D2F4E7}"/>
              </a:ext>
            </a:extLst>
          </p:cNvPr>
          <p:cNvGrpSpPr>
            <a:grpSpLocks/>
          </p:cNvGrpSpPr>
          <p:nvPr/>
        </p:nvGrpSpPr>
        <p:grpSpPr bwMode="auto">
          <a:xfrm>
            <a:off x="674994" y="1864583"/>
            <a:ext cx="3548587" cy="3174009"/>
            <a:chOff x="1724554" y="3518046"/>
            <a:chExt cx="2839436" cy="2578077"/>
          </a:xfrm>
        </p:grpSpPr>
        <p:grpSp>
          <p:nvGrpSpPr>
            <p:cNvPr id="9" name="Group 22">
              <a:extLst>
                <a:ext uri="{FF2B5EF4-FFF2-40B4-BE49-F238E27FC236}">
                  <a16:creationId xmlns:a16="http://schemas.microsoft.com/office/drawing/2014/main" id="{3C11C955-CB3C-62B4-37DC-509F1EA5F4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4554" y="3518046"/>
              <a:ext cx="2839436" cy="2578077"/>
              <a:chOff x="2108200" y="3201988"/>
              <a:chExt cx="3173413" cy="2881312"/>
            </a:xfrm>
          </p:grpSpPr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7C6AD8F3-672C-EE38-31C1-76D49CF82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768" y="3201988"/>
                <a:ext cx="1226606" cy="1566169"/>
              </a:xfrm>
              <a:custGeom>
                <a:avLst/>
                <a:gdLst/>
                <a:ahLst/>
                <a:cxnLst>
                  <a:cxn ang="0">
                    <a:pos x="284" y="422"/>
                  </a:cxn>
                  <a:cxn ang="0">
                    <a:pos x="371" y="475"/>
                  </a:cxn>
                  <a:cxn ang="0">
                    <a:pos x="372" y="471"/>
                  </a:cxn>
                  <a:cxn ang="0">
                    <a:pos x="268" y="256"/>
                  </a:cxn>
                  <a:cxn ang="0">
                    <a:pos x="268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302"/>
                  </a:cxn>
                  <a:cxn ang="0">
                    <a:pos x="96" y="277"/>
                  </a:cxn>
                  <a:cxn ang="0">
                    <a:pos x="284" y="422"/>
                  </a:cxn>
                </a:cxnLst>
                <a:rect l="0" t="0" r="r" b="b"/>
                <a:pathLst>
                  <a:path w="372" h="475">
                    <a:moveTo>
                      <a:pt x="284" y="422"/>
                    </a:moveTo>
                    <a:cubicBezTo>
                      <a:pt x="371" y="475"/>
                      <a:pt x="371" y="475"/>
                      <a:pt x="371" y="475"/>
                    </a:cubicBezTo>
                    <a:cubicBezTo>
                      <a:pt x="372" y="474"/>
                      <a:pt x="372" y="472"/>
                      <a:pt x="372" y="471"/>
                    </a:cubicBezTo>
                    <a:cubicBezTo>
                      <a:pt x="372" y="384"/>
                      <a:pt x="331" y="306"/>
                      <a:pt x="268" y="256"/>
                    </a:cubicBezTo>
                    <a:cubicBezTo>
                      <a:pt x="268" y="0"/>
                      <a:pt x="268" y="0"/>
                      <a:pt x="26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28" y="286"/>
                      <a:pt x="61" y="277"/>
                      <a:pt x="96" y="277"/>
                    </a:cubicBezTo>
                    <a:cubicBezTo>
                      <a:pt x="186" y="277"/>
                      <a:pt x="262" y="339"/>
                      <a:pt x="284" y="422"/>
                    </a:cubicBezTo>
                    <a:close/>
                  </a:path>
                </a:pathLst>
              </a:custGeom>
              <a:solidFill>
                <a:srgbClr val="F46859"/>
              </a:soli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lIns="60512" tIns="30256" rIns="60512" bIns="30256"/>
              <a:lstStyle/>
              <a:p>
                <a:pPr defTabSz="674258">
                  <a:defRPr/>
                </a:pPr>
                <a:endParaRPr lang="he-IL" sz="1324">
                  <a:solidFill>
                    <a:srgbClr val="000000"/>
                  </a:solidFill>
                  <a:latin typeface="Georgia" pitchFamily="18" charset="0"/>
                  <a:cs typeface="+mn-cs"/>
                </a:endParaRPr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6F376EE2-1AA9-3085-BD05-D8A259B87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1555" y="4772158"/>
                <a:ext cx="1930058" cy="1311142"/>
              </a:xfrm>
              <a:custGeom>
                <a:avLst/>
                <a:gdLst/>
                <a:ahLst/>
                <a:cxnLst>
                  <a:cxn ang="0">
                    <a:pos x="318" y="0"/>
                  </a:cxn>
                  <a:cxn ang="0">
                    <a:pos x="288" y="104"/>
                  </a:cxn>
                  <a:cxn ang="0">
                    <a:pos x="95" y="191"/>
                  </a:cxn>
                  <a:cxn ang="0">
                    <a:pos x="0" y="245"/>
                  </a:cxn>
                  <a:cxn ang="0">
                    <a:pos x="223" y="257"/>
                  </a:cxn>
                  <a:cxn ang="0">
                    <a:pos x="441" y="397"/>
                  </a:cxn>
                  <a:cxn ang="0">
                    <a:pos x="585" y="171"/>
                  </a:cxn>
                  <a:cxn ang="0">
                    <a:pos x="318" y="0"/>
                  </a:cxn>
                </a:cxnLst>
                <a:rect l="0" t="0" r="r" b="b"/>
                <a:pathLst>
                  <a:path w="585" h="397">
                    <a:moveTo>
                      <a:pt x="318" y="0"/>
                    </a:moveTo>
                    <a:cubicBezTo>
                      <a:pt x="318" y="36"/>
                      <a:pt x="309" y="72"/>
                      <a:pt x="288" y="104"/>
                    </a:cubicBezTo>
                    <a:cubicBezTo>
                      <a:pt x="245" y="171"/>
                      <a:pt x="169" y="203"/>
                      <a:pt x="95" y="191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71" y="282"/>
                      <a:pt x="152" y="284"/>
                      <a:pt x="223" y="257"/>
                    </a:cubicBezTo>
                    <a:cubicBezTo>
                      <a:pt x="441" y="397"/>
                      <a:pt x="441" y="397"/>
                      <a:pt x="441" y="397"/>
                    </a:cubicBezTo>
                    <a:cubicBezTo>
                      <a:pt x="585" y="171"/>
                      <a:pt x="585" y="171"/>
                      <a:pt x="585" y="171"/>
                    </a:cubicBezTo>
                    <a:lnTo>
                      <a:pt x="318" y="0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lIns="60512" tIns="30256" rIns="60512" bIns="30256"/>
              <a:lstStyle/>
              <a:p>
                <a:pPr defTabSz="674258">
                  <a:defRPr/>
                </a:pPr>
                <a:endParaRPr lang="he-IL" sz="1324">
                  <a:solidFill>
                    <a:srgbClr val="000000"/>
                  </a:solidFill>
                  <a:latin typeface="Georgia" pitchFamily="18" charset="0"/>
                  <a:cs typeface="+mn-cs"/>
                </a:endParaRPr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31F8CDB2-787D-C316-21AE-544BE43A90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8200" y="3976072"/>
                <a:ext cx="1343848" cy="1857201"/>
              </a:xfrm>
              <a:custGeom>
                <a:avLst/>
                <a:gdLst/>
                <a:ahLst/>
                <a:cxnLst>
                  <a:cxn ang="0">
                    <a:pos x="330" y="332"/>
                  </a:cxn>
                  <a:cxn ang="0">
                    <a:pos x="361" y="103"/>
                  </a:cxn>
                  <a:cxn ang="0">
                    <a:pos x="361" y="0"/>
                  </a:cxn>
                  <a:cxn ang="0">
                    <a:pos x="227" y="202"/>
                  </a:cxn>
                  <a:cxn ang="0">
                    <a:pos x="0" y="328"/>
                  </a:cxn>
                  <a:cxn ang="0">
                    <a:pos x="131" y="562"/>
                  </a:cxn>
                  <a:cxn ang="0">
                    <a:pos x="407" y="408"/>
                  </a:cxn>
                  <a:cxn ang="0">
                    <a:pos x="330" y="332"/>
                  </a:cxn>
                </a:cxnLst>
                <a:rect l="0" t="0" r="r" b="b"/>
                <a:pathLst>
                  <a:path w="407" h="562">
                    <a:moveTo>
                      <a:pt x="330" y="332"/>
                    </a:moveTo>
                    <a:cubicBezTo>
                      <a:pt x="288" y="256"/>
                      <a:pt x="303" y="163"/>
                      <a:pt x="361" y="103"/>
                    </a:cubicBezTo>
                    <a:cubicBezTo>
                      <a:pt x="361" y="0"/>
                      <a:pt x="361" y="0"/>
                      <a:pt x="361" y="0"/>
                    </a:cubicBezTo>
                    <a:cubicBezTo>
                      <a:pt x="285" y="44"/>
                      <a:pt x="237" y="120"/>
                      <a:pt x="227" y="202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131" y="562"/>
                      <a:pt x="131" y="562"/>
                      <a:pt x="131" y="562"/>
                    </a:cubicBezTo>
                    <a:cubicBezTo>
                      <a:pt x="407" y="408"/>
                      <a:pt x="407" y="408"/>
                      <a:pt x="407" y="408"/>
                    </a:cubicBezTo>
                    <a:cubicBezTo>
                      <a:pt x="376" y="391"/>
                      <a:pt x="349" y="366"/>
                      <a:pt x="330" y="332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lIns="60512" tIns="30256" rIns="60512" bIns="30256"/>
              <a:lstStyle/>
              <a:p>
                <a:pPr defTabSz="674258">
                  <a:defRPr/>
                </a:pPr>
                <a:endParaRPr lang="he-IL" sz="1324">
                  <a:solidFill>
                    <a:srgbClr val="000000"/>
                  </a:solidFill>
                  <a:latin typeface="Georgia" pitchFamily="18" charset="0"/>
                  <a:cs typeface="+mn-cs"/>
                </a:endParaRPr>
              </a:p>
            </p:txBody>
          </p:sp>
        </p:grpSp>
        <p:sp>
          <p:nvSpPr>
            <p:cNvPr id="10" name="Oval 55">
              <a:extLst>
                <a:ext uri="{FF2B5EF4-FFF2-40B4-BE49-F238E27FC236}">
                  <a16:creationId xmlns:a16="http://schemas.microsoft.com/office/drawing/2014/main" id="{F49D3481-361B-83ED-6D99-D611C6561BB0}"/>
                </a:ext>
              </a:extLst>
            </p:cNvPr>
            <p:cNvSpPr/>
            <p:nvPr/>
          </p:nvSpPr>
          <p:spPr bwMode="ltGray">
            <a:xfrm>
              <a:off x="2747139" y="4443326"/>
              <a:ext cx="931787" cy="931544"/>
            </a:xfrm>
            <a:prstGeom prst="ellipse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defTabSz="674258" rtl="1">
                <a:defRPr/>
              </a:pPr>
              <a:r>
                <a:rPr lang="he-IL" sz="1324" b="1">
                  <a:solidFill>
                    <a:srgbClr val="FFFFFF"/>
                  </a:solidFill>
                </a:rPr>
                <a:t>מיזם </a:t>
              </a:r>
            </a:p>
            <a:p>
              <a:pPr algn="ctr" defTabSz="674258" rtl="1">
                <a:defRPr/>
              </a:pPr>
              <a:r>
                <a:rPr lang="he-IL" sz="1324" b="1">
                  <a:solidFill>
                    <a:srgbClr val="FFFFFF"/>
                  </a:solidFill>
                </a:rPr>
                <a:t>גיל זהב</a:t>
              </a:r>
            </a:p>
            <a:p>
              <a:pPr algn="ctr" defTabSz="674258" rtl="1">
                <a:defRPr/>
              </a:pPr>
              <a:r>
                <a:rPr lang="he-IL" sz="1324" b="1">
                  <a:solidFill>
                    <a:srgbClr val="FFFFFF"/>
                  </a:solidFill>
                </a:rPr>
                <a:t>ציבורי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E93B98-CDF9-90F3-447C-EA512A99AEF9}"/>
                </a:ext>
              </a:extLst>
            </p:cNvPr>
            <p:cNvSpPr txBox="1"/>
            <p:nvPr/>
          </p:nvSpPr>
          <p:spPr>
            <a:xfrm>
              <a:off x="2933144" y="3518046"/>
              <a:ext cx="806608" cy="795526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674258" rtl="1">
                <a:defRPr/>
              </a:pPr>
              <a:r>
                <a:rPr lang="he-IL" sz="1324">
                  <a:solidFill>
                    <a:srgbClr val="FFFFFF"/>
                  </a:solidFill>
                </a:rPr>
                <a:t>המדינה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F84591-0892-44FD-5A09-B6E8A5C0943D}"/>
                </a:ext>
              </a:extLst>
            </p:cNvPr>
            <p:cNvSpPr txBox="1"/>
            <p:nvPr/>
          </p:nvSpPr>
          <p:spPr>
            <a:xfrm>
              <a:off x="1857667" y="4906861"/>
              <a:ext cx="807490" cy="795526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674258" rtl="1">
                <a:defRPr/>
              </a:pPr>
              <a:r>
                <a:rPr lang="he-IL" sz="1324">
                  <a:solidFill>
                    <a:srgbClr val="FFFFFF"/>
                  </a:solidFill>
                </a:rPr>
                <a:t>המגזר הפרטי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60479A-60CA-B769-A43F-C6046545E754}"/>
                </a:ext>
              </a:extLst>
            </p:cNvPr>
            <p:cNvSpPr txBox="1"/>
            <p:nvPr/>
          </p:nvSpPr>
          <p:spPr>
            <a:xfrm>
              <a:off x="3626034" y="5117152"/>
              <a:ext cx="807490" cy="796421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674258" rtl="1">
                <a:defRPr/>
              </a:pPr>
              <a:r>
                <a:rPr lang="he-IL" sz="1324">
                  <a:solidFill>
                    <a:srgbClr val="FFFFFF"/>
                  </a:solidFill>
                </a:rPr>
                <a:t>המגזר השלישי*</a:t>
              </a:r>
            </a:p>
          </p:txBody>
        </p:sp>
      </p:grpSp>
      <p:grpSp>
        <p:nvGrpSpPr>
          <p:cNvPr id="7" name="Group 53">
            <a:extLst>
              <a:ext uri="{FF2B5EF4-FFF2-40B4-BE49-F238E27FC236}">
                <a16:creationId xmlns:a16="http://schemas.microsoft.com/office/drawing/2014/main" id="{8C6CAD4F-B8EF-933D-FAD5-C4F8F02D3E5E}"/>
              </a:ext>
            </a:extLst>
          </p:cNvPr>
          <p:cNvGrpSpPr>
            <a:grpSpLocks/>
          </p:cNvGrpSpPr>
          <p:nvPr/>
        </p:nvGrpSpPr>
        <p:grpSpPr bwMode="auto">
          <a:xfrm>
            <a:off x="1952970" y="1864583"/>
            <a:ext cx="2270612" cy="3174009"/>
            <a:chOff x="2747139" y="3518046"/>
            <a:chExt cx="1816852" cy="2578077"/>
          </a:xfrm>
        </p:grpSpPr>
        <p:grpSp>
          <p:nvGrpSpPr>
            <p:cNvPr id="21" name="Group 22">
              <a:extLst>
                <a:ext uri="{FF2B5EF4-FFF2-40B4-BE49-F238E27FC236}">
                  <a16:creationId xmlns:a16="http://schemas.microsoft.com/office/drawing/2014/main" id="{CBCA64CB-365F-4ADE-52CF-1DF27A37F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7056" y="3518046"/>
              <a:ext cx="1726935" cy="2578077"/>
              <a:chOff x="3351555" y="3201988"/>
              <a:chExt cx="1930058" cy="2881312"/>
            </a:xfrm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9220E682-47B3-97C7-371B-65764B6D3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768" y="3201988"/>
                <a:ext cx="1226606" cy="1566169"/>
              </a:xfrm>
              <a:custGeom>
                <a:avLst/>
                <a:gdLst/>
                <a:ahLst/>
                <a:cxnLst>
                  <a:cxn ang="0">
                    <a:pos x="284" y="422"/>
                  </a:cxn>
                  <a:cxn ang="0">
                    <a:pos x="371" y="475"/>
                  </a:cxn>
                  <a:cxn ang="0">
                    <a:pos x="372" y="471"/>
                  </a:cxn>
                  <a:cxn ang="0">
                    <a:pos x="268" y="256"/>
                  </a:cxn>
                  <a:cxn ang="0">
                    <a:pos x="268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302"/>
                  </a:cxn>
                  <a:cxn ang="0">
                    <a:pos x="96" y="277"/>
                  </a:cxn>
                  <a:cxn ang="0">
                    <a:pos x="284" y="422"/>
                  </a:cxn>
                </a:cxnLst>
                <a:rect l="0" t="0" r="r" b="b"/>
                <a:pathLst>
                  <a:path w="372" h="475">
                    <a:moveTo>
                      <a:pt x="284" y="422"/>
                    </a:moveTo>
                    <a:cubicBezTo>
                      <a:pt x="371" y="475"/>
                      <a:pt x="371" y="475"/>
                      <a:pt x="371" y="475"/>
                    </a:cubicBezTo>
                    <a:cubicBezTo>
                      <a:pt x="372" y="474"/>
                      <a:pt x="372" y="472"/>
                      <a:pt x="372" y="471"/>
                    </a:cubicBezTo>
                    <a:cubicBezTo>
                      <a:pt x="372" y="384"/>
                      <a:pt x="331" y="306"/>
                      <a:pt x="268" y="256"/>
                    </a:cubicBezTo>
                    <a:cubicBezTo>
                      <a:pt x="268" y="0"/>
                      <a:pt x="268" y="0"/>
                      <a:pt x="26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28" y="286"/>
                      <a:pt x="61" y="277"/>
                      <a:pt x="96" y="277"/>
                    </a:cubicBezTo>
                    <a:cubicBezTo>
                      <a:pt x="186" y="277"/>
                      <a:pt x="262" y="339"/>
                      <a:pt x="284" y="42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lIns="60512" tIns="30256" rIns="60512" bIns="30256"/>
              <a:lstStyle/>
              <a:p>
                <a:pPr defTabSz="674258">
                  <a:defRPr/>
                </a:pPr>
                <a:endParaRPr lang="he-IL" sz="1324">
                  <a:solidFill>
                    <a:srgbClr val="000000"/>
                  </a:solidFill>
                  <a:latin typeface="Georgia" pitchFamily="18" charset="0"/>
                  <a:cs typeface="+mn-cs"/>
                </a:endParaRPr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25DE3503-5878-5327-F85F-738998817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1555" y="4772158"/>
                <a:ext cx="1930058" cy="1311142"/>
              </a:xfrm>
              <a:custGeom>
                <a:avLst/>
                <a:gdLst/>
                <a:ahLst/>
                <a:cxnLst>
                  <a:cxn ang="0">
                    <a:pos x="318" y="0"/>
                  </a:cxn>
                  <a:cxn ang="0">
                    <a:pos x="288" y="104"/>
                  </a:cxn>
                  <a:cxn ang="0">
                    <a:pos x="95" y="191"/>
                  </a:cxn>
                  <a:cxn ang="0">
                    <a:pos x="0" y="245"/>
                  </a:cxn>
                  <a:cxn ang="0">
                    <a:pos x="223" y="257"/>
                  </a:cxn>
                  <a:cxn ang="0">
                    <a:pos x="441" y="397"/>
                  </a:cxn>
                  <a:cxn ang="0">
                    <a:pos x="585" y="171"/>
                  </a:cxn>
                  <a:cxn ang="0">
                    <a:pos x="318" y="0"/>
                  </a:cxn>
                </a:cxnLst>
                <a:rect l="0" t="0" r="r" b="b"/>
                <a:pathLst>
                  <a:path w="585" h="397">
                    <a:moveTo>
                      <a:pt x="318" y="0"/>
                    </a:moveTo>
                    <a:cubicBezTo>
                      <a:pt x="318" y="36"/>
                      <a:pt x="309" y="72"/>
                      <a:pt x="288" y="104"/>
                    </a:cubicBezTo>
                    <a:cubicBezTo>
                      <a:pt x="245" y="171"/>
                      <a:pt x="169" y="203"/>
                      <a:pt x="95" y="191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71" y="282"/>
                      <a:pt x="152" y="284"/>
                      <a:pt x="223" y="257"/>
                    </a:cubicBezTo>
                    <a:cubicBezTo>
                      <a:pt x="441" y="397"/>
                      <a:pt x="441" y="397"/>
                      <a:pt x="441" y="397"/>
                    </a:cubicBezTo>
                    <a:cubicBezTo>
                      <a:pt x="585" y="171"/>
                      <a:pt x="585" y="171"/>
                      <a:pt x="585" y="171"/>
                    </a:cubicBezTo>
                    <a:lnTo>
                      <a:pt x="318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lIns="60512" tIns="30256" rIns="60512" bIns="30256"/>
              <a:lstStyle/>
              <a:p>
                <a:pPr defTabSz="674258">
                  <a:defRPr/>
                </a:pPr>
                <a:endParaRPr lang="he-IL" sz="1324">
                  <a:solidFill>
                    <a:srgbClr val="000000"/>
                  </a:solidFill>
                  <a:latin typeface="Georgia" pitchFamily="18" charset="0"/>
                  <a:cs typeface="+mn-cs"/>
                </a:endParaRPr>
              </a:p>
            </p:txBody>
          </p:sp>
        </p:grpSp>
        <p:sp>
          <p:nvSpPr>
            <p:cNvPr id="22" name="Oval 55">
              <a:extLst>
                <a:ext uri="{FF2B5EF4-FFF2-40B4-BE49-F238E27FC236}">
                  <a16:creationId xmlns:a16="http://schemas.microsoft.com/office/drawing/2014/main" id="{CEAFDE26-0F6C-C1AB-4FCB-4D26B79949DD}"/>
                </a:ext>
              </a:extLst>
            </p:cNvPr>
            <p:cNvSpPr/>
            <p:nvPr/>
          </p:nvSpPr>
          <p:spPr bwMode="ltGray">
            <a:xfrm>
              <a:off x="2747139" y="4443326"/>
              <a:ext cx="931787" cy="93154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defTabSz="674258" rtl="1">
                <a:defRPr/>
              </a:pPr>
              <a:r>
                <a:rPr lang="he-IL" sz="1324" b="1">
                  <a:solidFill>
                    <a:srgbClr val="FFFFFF"/>
                  </a:solidFill>
                </a:rPr>
                <a:t>מיזם </a:t>
              </a:r>
            </a:p>
            <a:p>
              <a:pPr algn="ctr" defTabSz="674258" rtl="1">
                <a:defRPr/>
              </a:pPr>
              <a:r>
                <a:rPr lang="he-IL" sz="1324" b="1">
                  <a:solidFill>
                    <a:srgbClr val="FFFFFF"/>
                  </a:solidFill>
                </a:rPr>
                <a:t>גיל זהב</a:t>
              </a:r>
            </a:p>
            <a:p>
              <a:pPr algn="ctr" defTabSz="674258" rtl="1">
                <a:defRPr/>
              </a:pPr>
              <a:r>
                <a:rPr lang="he-IL" sz="1324" b="1">
                  <a:solidFill>
                    <a:srgbClr val="FFFFFF"/>
                  </a:solidFill>
                </a:rPr>
                <a:t>ציבורי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DEEE53-7AE6-FFD0-7078-1EF05D032D9E}"/>
                </a:ext>
              </a:extLst>
            </p:cNvPr>
            <p:cNvSpPr txBox="1"/>
            <p:nvPr/>
          </p:nvSpPr>
          <p:spPr>
            <a:xfrm>
              <a:off x="2933144" y="3518046"/>
              <a:ext cx="806608" cy="795526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674258" rtl="1">
                <a:defRPr/>
              </a:pPr>
              <a:r>
                <a:rPr lang="he-IL" sz="1324">
                  <a:solidFill>
                    <a:srgbClr val="FFFFFF"/>
                  </a:solidFill>
                </a:rPr>
                <a:t>המדינה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A27759-C202-1EE9-A5C1-C300CB935424}"/>
                </a:ext>
              </a:extLst>
            </p:cNvPr>
            <p:cNvSpPr txBox="1"/>
            <p:nvPr/>
          </p:nvSpPr>
          <p:spPr>
            <a:xfrm>
              <a:off x="3626034" y="5117152"/>
              <a:ext cx="807490" cy="796421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674258" rtl="1">
                <a:defRPr/>
              </a:pPr>
              <a:r>
                <a:rPr lang="he-IL" sz="1324">
                  <a:solidFill>
                    <a:srgbClr val="FFFFFF"/>
                  </a:solidFill>
                </a:rPr>
                <a:t>המגזר השלישי*</a:t>
              </a:r>
            </a:p>
          </p:txBody>
        </p:sp>
      </p:grpSp>
      <p:sp>
        <p:nvSpPr>
          <p:cNvPr id="29" name="מציין מיקום תוכן 2">
            <a:extLst>
              <a:ext uri="{FF2B5EF4-FFF2-40B4-BE49-F238E27FC236}">
                <a16:creationId xmlns:a16="http://schemas.microsoft.com/office/drawing/2014/main" id="{8A4FAEAA-E626-FA55-0403-F4BFAAE9CDF0}"/>
              </a:ext>
            </a:extLst>
          </p:cNvPr>
          <p:cNvSpPr txBox="1">
            <a:spLocks/>
          </p:cNvSpPr>
          <p:nvPr/>
        </p:nvSpPr>
        <p:spPr>
          <a:xfrm>
            <a:off x="4876606" y="1889440"/>
            <a:ext cx="3750269" cy="306305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he-IL" altLang="he-IL" sz="1600">
              <a:latin typeface="Heebo" pitchFamily="2" charset="-79"/>
              <a:ea typeface="Huninn" pitchFamily="2" charset="-128"/>
              <a:cs typeface="Heebo" pitchFamily="2" charset="-79"/>
            </a:endParaRPr>
          </a:p>
          <a:p>
            <a:endParaRPr lang="he-IL" altLang="he-IL" sz="1200"/>
          </a:p>
        </p:txBody>
      </p:sp>
      <p:sp>
        <p:nvSpPr>
          <p:cNvPr id="18" name="תיבת טקסט 10">
            <a:extLst>
              <a:ext uri="{FF2B5EF4-FFF2-40B4-BE49-F238E27FC236}">
                <a16:creationId xmlns:a16="http://schemas.microsoft.com/office/drawing/2014/main" id="{FDFB0170-AF56-1F01-B3A0-A1566A574D2F}"/>
              </a:ext>
            </a:extLst>
          </p:cNvPr>
          <p:cNvSpPr txBox="1"/>
          <p:nvPr/>
        </p:nvSpPr>
        <p:spPr>
          <a:xfrm>
            <a:off x="973932" y="1892625"/>
            <a:ext cx="1547225" cy="4847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500" b="1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1.5</a:t>
            </a:r>
            <a:r>
              <a:rPr lang="he-IL" sz="1050" b="1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</a:t>
            </a:r>
          </a:p>
          <a:p>
            <a:pPr algn="ctr"/>
            <a:r>
              <a:rPr lang="he-IL" sz="1050" b="1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מיליארד ש"ח</a:t>
            </a:r>
          </a:p>
        </p:txBody>
      </p:sp>
      <p:sp>
        <p:nvSpPr>
          <p:cNvPr id="19" name="תיבת טקסט 10">
            <a:extLst>
              <a:ext uri="{FF2B5EF4-FFF2-40B4-BE49-F238E27FC236}">
                <a16:creationId xmlns:a16="http://schemas.microsoft.com/office/drawing/2014/main" id="{A062F404-5359-A7A2-1436-854079BEE6B0}"/>
              </a:ext>
            </a:extLst>
          </p:cNvPr>
          <p:cNvSpPr txBox="1"/>
          <p:nvPr/>
        </p:nvSpPr>
        <p:spPr>
          <a:xfrm>
            <a:off x="-201292" y="4229890"/>
            <a:ext cx="1547225" cy="4847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500" b="1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1.5</a:t>
            </a:r>
            <a:r>
              <a:rPr lang="he-IL" sz="1050" b="1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</a:t>
            </a:r>
          </a:p>
          <a:p>
            <a:pPr algn="ctr"/>
            <a:r>
              <a:rPr lang="he-IL" sz="1050" b="1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מיליארד ש"ח</a:t>
            </a:r>
          </a:p>
        </p:txBody>
      </p:sp>
      <p:sp>
        <p:nvSpPr>
          <p:cNvPr id="20" name="תיבת טקסט 10">
            <a:extLst>
              <a:ext uri="{FF2B5EF4-FFF2-40B4-BE49-F238E27FC236}">
                <a16:creationId xmlns:a16="http://schemas.microsoft.com/office/drawing/2014/main" id="{47DBD132-9333-1895-2B08-B6D5EDE3C637}"/>
              </a:ext>
            </a:extLst>
          </p:cNvPr>
          <p:cNvSpPr txBox="1"/>
          <p:nvPr/>
        </p:nvSpPr>
        <p:spPr>
          <a:xfrm>
            <a:off x="2229256" y="4750304"/>
            <a:ext cx="15472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500" b="1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0.5</a:t>
            </a:r>
            <a:r>
              <a:rPr lang="he-IL" sz="1050" b="1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</a:t>
            </a:r>
          </a:p>
          <a:p>
            <a:pPr algn="ctr"/>
            <a:r>
              <a:rPr lang="he-IL" sz="1050" b="1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מיליארד ש"ח</a:t>
            </a:r>
          </a:p>
          <a:p>
            <a:pPr algn="ctr"/>
            <a:r>
              <a:rPr lang="he-IL" sz="1050" b="1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+ קרקע</a:t>
            </a:r>
          </a:p>
        </p:txBody>
      </p:sp>
      <p:sp>
        <p:nvSpPr>
          <p:cNvPr id="4" name="תיבת טקסט 10">
            <a:extLst>
              <a:ext uri="{FF2B5EF4-FFF2-40B4-BE49-F238E27FC236}">
                <a16:creationId xmlns:a16="http://schemas.microsoft.com/office/drawing/2014/main" id="{89A57BA0-73B7-932E-88D1-F3216A8931EC}"/>
              </a:ext>
            </a:extLst>
          </p:cNvPr>
          <p:cNvSpPr txBox="1"/>
          <p:nvPr/>
        </p:nvSpPr>
        <p:spPr>
          <a:xfrm>
            <a:off x="4499823" y="1545959"/>
            <a:ext cx="368837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b="1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היקף העסקה 3.5 מיליארד ₪</a:t>
            </a:r>
          </a:p>
          <a:p>
            <a:pPr algn="ctr"/>
            <a:r>
              <a:rPr lang="he-IL" sz="1600" b="1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(ללא קרקע)</a:t>
            </a:r>
          </a:p>
          <a:p>
            <a:pPr algn="ctr"/>
            <a:endParaRPr lang="he-IL" sz="1600" b="1">
              <a:solidFill>
                <a:schemeClr val="tx1"/>
              </a:solidFill>
              <a:latin typeface="Heebo" pitchFamily="2" charset="-79"/>
              <a:ea typeface="Huninn" pitchFamily="2" charset="-128"/>
              <a:cs typeface="Heebo" pitchFamily="2" charset="-79"/>
            </a:endParaRPr>
          </a:p>
          <a:p>
            <a:pPr algn="ctr"/>
            <a:r>
              <a:rPr lang="he-IL" sz="1600" b="1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סה"כ 5,650 יח"ד </a:t>
            </a:r>
          </a:p>
          <a:p>
            <a:pPr algn="ctr"/>
            <a:r>
              <a:rPr lang="he-IL" sz="1600" b="1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בכל רחבי הארץ</a:t>
            </a:r>
          </a:p>
        </p:txBody>
      </p:sp>
      <p:cxnSp>
        <p:nvCxnSpPr>
          <p:cNvPr id="44" name="Straight Connector 2">
            <a:extLst>
              <a:ext uri="{FF2B5EF4-FFF2-40B4-BE49-F238E27FC236}">
                <a16:creationId xmlns:a16="http://schemas.microsoft.com/office/drawing/2014/main" id="{364EA1E2-AC60-7DF3-F713-25A039759DE9}"/>
              </a:ext>
            </a:extLst>
          </p:cNvPr>
          <p:cNvCxnSpPr>
            <a:cxnSpLocks/>
          </p:cNvCxnSpPr>
          <p:nvPr/>
        </p:nvCxnSpPr>
        <p:spPr>
          <a:xfrm flipH="1">
            <a:off x="3200400" y="1066800"/>
            <a:ext cx="5715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תיבת טקסט 10">
            <a:extLst>
              <a:ext uri="{FF2B5EF4-FFF2-40B4-BE49-F238E27FC236}">
                <a16:creationId xmlns:a16="http://schemas.microsoft.com/office/drawing/2014/main" id="{12EBCD12-C43F-C5F0-C163-18DEAE1DDCEC}"/>
              </a:ext>
            </a:extLst>
          </p:cNvPr>
          <p:cNvSpPr txBox="1"/>
          <p:nvPr/>
        </p:nvSpPr>
        <p:spPr>
          <a:xfrm>
            <a:off x="2590801" y="738817"/>
            <a:ext cx="50834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יצירת פתרונות דיור סוציאליים לקשישים נזקקים</a:t>
            </a:r>
          </a:p>
        </p:txBody>
      </p:sp>
      <p:sp>
        <p:nvSpPr>
          <p:cNvPr id="46" name="תיבת טקסט 10">
            <a:extLst>
              <a:ext uri="{FF2B5EF4-FFF2-40B4-BE49-F238E27FC236}">
                <a16:creationId xmlns:a16="http://schemas.microsoft.com/office/drawing/2014/main" id="{50A46BE7-BA4E-85E8-2205-67C91BA72C0E}"/>
              </a:ext>
            </a:extLst>
          </p:cNvPr>
          <p:cNvSpPr txBox="1"/>
          <p:nvPr/>
        </p:nvSpPr>
        <p:spPr>
          <a:xfrm>
            <a:off x="7584078" y="155585"/>
            <a:ext cx="143606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7200" b="1">
                <a:solidFill>
                  <a:schemeClr val="tx2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02</a:t>
            </a:r>
            <a:endParaRPr lang="he-IL" sz="7200" b="1">
              <a:solidFill>
                <a:schemeClr val="tx2">
                  <a:lumMod val="75000"/>
                </a:schemeClr>
              </a:solidFill>
              <a:latin typeface="Heebo" pitchFamily="2" charset="-79"/>
              <a:ea typeface="Huninn" pitchFamily="2" charset="-128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64404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09CEE-9CD1-E15C-8A25-CB84E9375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מציין מיקום תוכן 2">
            <a:extLst>
              <a:ext uri="{FF2B5EF4-FFF2-40B4-BE49-F238E27FC236}">
                <a16:creationId xmlns:a16="http://schemas.microsoft.com/office/drawing/2014/main" id="{8ECE53C1-0695-9AFA-03F5-D31975BE4989}"/>
              </a:ext>
            </a:extLst>
          </p:cNvPr>
          <p:cNvSpPr txBox="1">
            <a:spLocks/>
          </p:cNvSpPr>
          <p:nvPr/>
        </p:nvSpPr>
        <p:spPr>
          <a:xfrm>
            <a:off x="4876606" y="1889440"/>
            <a:ext cx="3750269" cy="306305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he-IL" altLang="he-IL" sz="1200">
              <a:solidFill>
                <a:schemeClr val="bg2">
                  <a:lumMod val="50000"/>
                </a:schemeClr>
              </a:solidFill>
              <a:latin typeface="Heebo" pitchFamily="2" charset="-79"/>
              <a:ea typeface="Huninn" pitchFamily="2" charset="-128"/>
              <a:cs typeface="Heebo" pitchFamily="2" charset="-79"/>
            </a:endParaRPr>
          </a:p>
          <a:p>
            <a:endParaRPr lang="he-IL" altLang="he-IL" sz="105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D2F737-6D9E-67C8-86C9-06022B89060A}"/>
              </a:ext>
            </a:extLst>
          </p:cNvPr>
          <p:cNvGrpSpPr/>
          <p:nvPr/>
        </p:nvGrpSpPr>
        <p:grpSpPr>
          <a:xfrm>
            <a:off x="106163" y="1349664"/>
            <a:ext cx="8931674" cy="5029200"/>
            <a:chOff x="1925022" y="2100068"/>
            <a:chExt cx="8601273" cy="3895705"/>
          </a:xfrm>
        </p:grpSpPr>
        <p:graphicFrame>
          <p:nvGraphicFramePr>
            <p:cNvPr id="4" name="דיאגרמה 2">
              <a:extLst>
                <a:ext uri="{FF2B5EF4-FFF2-40B4-BE49-F238E27FC236}">
                  <a16:creationId xmlns:a16="http://schemas.microsoft.com/office/drawing/2014/main" id="{1F529C0B-0E69-AF77-39DA-B0B8774D5F5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9184035"/>
                </p:ext>
              </p:extLst>
            </p:nvPr>
          </p:nvGraphicFramePr>
          <p:xfrm>
            <a:off x="1925022" y="2107341"/>
            <a:ext cx="3460140" cy="352839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30" name="דיאגרמה 1">
              <a:extLst>
                <a:ext uri="{FF2B5EF4-FFF2-40B4-BE49-F238E27FC236}">
                  <a16:creationId xmlns:a16="http://schemas.microsoft.com/office/drawing/2014/main" id="{B785D9DF-E524-1CD3-A82F-B69C15C70D0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00685317"/>
                </p:ext>
              </p:extLst>
            </p:nvPr>
          </p:nvGraphicFramePr>
          <p:xfrm>
            <a:off x="5453110" y="2100068"/>
            <a:ext cx="5073185" cy="389570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cxnSp>
          <p:nvCxnSpPr>
            <p:cNvPr id="31" name="מחבר ישר 4">
              <a:extLst>
                <a:ext uri="{FF2B5EF4-FFF2-40B4-BE49-F238E27FC236}">
                  <a16:creationId xmlns:a16="http://schemas.microsoft.com/office/drawing/2014/main" id="{7F817810-F8AF-93F7-F126-3B4DDDE27591}"/>
                </a:ext>
              </a:extLst>
            </p:cNvPr>
            <p:cNvCxnSpPr/>
            <p:nvPr/>
          </p:nvCxnSpPr>
          <p:spPr>
            <a:xfrm>
              <a:off x="7828630" y="4897571"/>
              <a:ext cx="433388" cy="1619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מציין מיקום תוכן 2">
            <a:extLst>
              <a:ext uri="{FF2B5EF4-FFF2-40B4-BE49-F238E27FC236}">
                <a16:creationId xmlns:a16="http://schemas.microsoft.com/office/drawing/2014/main" id="{EF24FDBA-797F-72E6-AC05-C6AC64DFCE22}"/>
              </a:ext>
            </a:extLst>
          </p:cNvPr>
          <p:cNvSpPr txBox="1">
            <a:spLocks/>
          </p:cNvSpPr>
          <p:nvPr/>
        </p:nvSpPr>
        <p:spPr>
          <a:xfrm>
            <a:off x="5791200" y="1429432"/>
            <a:ext cx="2707628" cy="21141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e-IL" sz="1600">
                <a:latin typeface="Heebo" pitchFamily="2" charset="-79"/>
                <a:ea typeface="Huninn" pitchFamily="2" charset="-128"/>
                <a:cs typeface="Heebo" pitchFamily="2" charset="-79"/>
              </a:rPr>
              <a:t>החזר ההלוואה ומימון אחזקה</a:t>
            </a:r>
          </a:p>
        </p:txBody>
      </p:sp>
      <p:cxnSp>
        <p:nvCxnSpPr>
          <p:cNvPr id="6" name="Straight Connector 2">
            <a:extLst>
              <a:ext uri="{FF2B5EF4-FFF2-40B4-BE49-F238E27FC236}">
                <a16:creationId xmlns:a16="http://schemas.microsoft.com/office/drawing/2014/main" id="{D72976B4-ABB5-BFEB-7B1C-6E4CADC0EC4A}"/>
              </a:ext>
            </a:extLst>
          </p:cNvPr>
          <p:cNvCxnSpPr>
            <a:cxnSpLocks/>
          </p:cNvCxnSpPr>
          <p:nvPr/>
        </p:nvCxnSpPr>
        <p:spPr>
          <a:xfrm flipH="1">
            <a:off x="3200400" y="1066800"/>
            <a:ext cx="5715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תיבת טקסט 10">
            <a:extLst>
              <a:ext uri="{FF2B5EF4-FFF2-40B4-BE49-F238E27FC236}">
                <a16:creationId xmlns:a16="http://schemas.microsoft.com/office/drawing/2014/main" id="{994A37E9-EE89-CBBA-CBD6-7C7E1FECE865}"/>
              </a:ext>
            </a:extLst>
          </p:cNvPr>
          <p:cNvSpPr txBox="1"/>
          <p:nvPr/>
        </p:nvSpPr>
        <p:spPr>
          <a:xfrm>
            <a:off x="2590801" y="738817"/>
            <a:ext cx="50834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יצירת פתרונות דיור סוציאליים לקשישים נזקקים</a:t>
            </a:r>
          </a:p>
        </p:txBody>
      </p:sp>
      <p:sp>
        <p:nvSpPr>
          <p:cNvPr id="8" name="תיבת טקסט 10">
            <a:extLst>
              <a:ext uri="{FF2B5EF4-FFF2-40B4-BE49-F238E27FC236}">
                <a16:creationId xmlns:a16="http://schemas.microsoft.com/office/drawing/2014/main" id="{9BF38E50-9B96-DF69-1619-B9D5F1071BB1}"/>
              </a:ext>
            </a:extLst>
          </p:cNvPr>
          <p:cNvSpPr txBox="1"/>
          <p:nvPr/>
        </p:nvSpPr>
        <p:spPr>
          <a:xfrm>
            <a:off x="7584078" y="155585"/>
            <a:ext cx="143606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7200" b="1">
                <a:solidFill>
                  <a:schemeClr val="tx2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02</a:t>
            </a:r>
            <a:endParaRPr lang="he-IL" sz="7200" b="1">
              <a:solidFill>
                <a:schemeClr val="tx2">
                  <a:lumMod val="75000"/>
                </a:schemeClr>
              </a:solidFill>
              <a:latin typeface="Heebo" pitchFamily="2" charset="-79"/>
              <a:ea typeface="Huninn" pitchFamily="2" charset="-128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1045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תמונה שמכילה חוץ, שמים, עיר, בניין דירות  התיאור נוצר באופן אוטומטי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652" y="1052449"/>
            <a:ext cx="8888349" cy="44640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1417" y="937256"/>
            <a:ext cx="138176" cy="54164"/>
          </a:xfrm>
          <a:prstGeom prst="rect">
            <a:avLst/>
          </a:prstGeom>
        </p:spPr>
      </p:pic>
      <p:sp>
        <p:nvSpPr>
          <p:cNvPr id="5" name="object 4" descr="$PPTXTitle">
            <a:extLst>
              <a:ext uri="{FF2B5EF4-FFF2-40B4-BE49-F238E27FC236}">
                <a16:creationId xmlns:a16="http://schemas.microsoft.com/office/drawing/2014/main" id="{61747CAD-3644-5DC2-83D7-35AC4ACA8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0" y="193675"/>
            <a:ext cx="752316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0" algn="ctr">
              <a:spcBef>
                <a:spcPts val="25"/>
              </a:spcBef>
            </a:pPr>
            <a:r>
              <a:rPr lang="he-IL" sz="2400" u="none" spc="-10" dirty="0">
                <a:latin typeface="Heebo" pitchFamily="2" charset="-79"/>
                <a:cs typeface="Heebo" pitchFamily="2" charset="-79"/>
              </a:rPr>
              <a:t>תל אביב 181 יח"ד</a:t>
            </a:r>
            <a:endParaRPr sz="2400" u="none" dirty="0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826" y="932742"/>
            <a:ext cx="8615299" cy="4583756"/>
          </a:xfrm>
          <a:prstGeom prst="rect">
            <a:avLst/>
          </a:prstGeom>
        </p:spPr>
      </p:pic>
      <p:sp>
        <p:nvSpPr>
          <p:cNvPr id="6" name="object 4" descr="$PPTXTitle">
            <a:extLst>
              <a:ext uri="{FF2B5EF4-FFF2-40B4-BE49-F238E27FC236}">
                <a16:creationId xmlns:a16="http://schemas.microsoft.com/office/drawing/2014/main" id="{E5E567D4-98C2-0A5F-12ED-411DE219EE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51013" y="219075"/>
            <a:ext cx="56419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0" algn="ctr">
              <a:spcBef>
                <a:spcPts val="25"/>
              </a:spcBef>
            </a:pPr>
            <a:r>
              <a:rPr lang="he-IL" sz="2400" u="none" spc="-10" dirty="0">
                <a:latin typeface="Heebo" pitchFamily="2" charset="-79"/>
                <a:cs typeface="Heebo" pitchFamily="2" charset="-79"/>
              </a:rPr>
              <a:t>אשקלון 471 יח"ד</a:t>
            </a:r>
            <a:endParaRPr sz="2400" u="none" dirty="0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6252" y="937256"/>
            <a:ext cx="133719" cy="54164"/>
          </a:xfrm>
          <a:prstGeom prst="rect">
            <a:avLst/>
          </a:prstGeom>
        </p:spPr>
      </p:pic>
      <p:pic>
        <p:nvPicPr>
          <p:cNvPr id="4" name="object 4" descr="תמונה שמכילה שמים, בניין, חוץ, עיר  התיאור נוצר באופן אוטומטי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8964" y="981077"/>
            <a:ext cx="7870825" cy="4551299"/>
          </a:xfrm>
          <a:prstGeom prst="rect">
            <a:avLst/>
          </a:prstGeom>
        </p:spPr>
      </p:pic>
      <p:sp>
        <p:nvSpPr>
          <p:cNvPr id="7" name="object 4" descr="$PPTXTitle">
            <a:extLst>
              <a:ext uri="{FF2B5EF4-FFF2-40B4-BE49-F238E27FC236}">
                <a16:creationId xmlns:a16="http://schemas.microsoft.com/office/drawing/2014/main" id="{2BBF6B03-32E6-74A7-D424-467B32C74904}"/>
              </a:ext>
            </a:extLst>
          </p:cNvPr>
          <p:cNvSpPr txBox="1">
            <a:spLocks/>
          </p:cNvSpPr>
          <p:nvPr/>
        </p:nvSpPr>
        <p:spPr>
          <a:xfrm>
            <a:off x="762794" y="185768"/>
            <a:ext cx="752316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07950" algn="ctr">
              <a:spcBef>
                <a:spcPts val="25"/>
              </a:spcBef>
            </a:pPr>
            <a:r>
              <a:rPr lang="he-IL" sz="2400" u="none" spc="-10" dirty="0">
                <a:latin typeface="Heebo" pitchFamily="2" charset="-79"/>
                <a:cs typeface="Heebo" pitchFamily="2" charset="-79"/>
              </a:rPr>
              <a:t>אשדוד 220 יח"ד</a:t>
            </a:r>
            <a:endParaRPr lang="he-IL" sz="2400" u="none" dirty="0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5060" y="938780"/>
            <a:ext cx="133719" cy="5416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877" y="1030289"/>
            <a:ext cx="8423275" cy="4575175"/>
          </a:xfrm>
          <a:prstGeom prst="rect">
            <a:avLst/>
          </a:prstGeom>
        </p:spPr>
      </p:pic>
      <p:sp>
        <p:nvSpPr>
          <p:cNvPr id="5" name="object 4" descr="$PPTXTitle">
            <a:extLst>
              <a:ext uri="{FF2B5EF4-FFF2-40B4-BE49-F238E27FC236}">
                <a16:creationId xmlns:a16="http://schemas.microsoft.com/office/drawing/2014/main" id="{0BE3CA37-CAA9-B84A-DE18-CA2D9E377568}"/>
              </a:ext>
            </a:extLst>
          </p:cNvPr>
          <p:cNvSpPr txBox="1">
            <a:spLocks/>
          </p:cNvSpPr>
          <p:nvPr/>
        </p:nvSpPr>
        <p:spPr>
          <a:xfrm>
            <a:off x="685800" y="163618"/>
            <a:ext cx="752316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07950" algn="ctr">
              <a:spcBef>
                <a:spcPts val="25"/>
              </a:spcBef>
            </a:pPr>
            <a:r>
              <a:rPr lang="he-IL" sz="2400" u="none" spc="-10" dirty="0">
                <a:latin typeface="Heebo" pitchFamily="2" charset="-79"/>
                <a:cs typeface="Heebo" pitchFamily="2" charset="-79"/>
              </a:rPr>
              <a:t>באר שבע 111 יח"ד</a:t>
            </a:r>
            <a:endParaRPr lang="he-IL" sz="2400" u="none" dirty="0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תמונה שמכילה חוץ, עיר, כביש, כביש ראשי  התיאור נוצר באופן אוטומטי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1526" y="1052577"/>
            <a:ext cx="7832725" cy="43925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27889" y="937256"/>
            <a:ext cx="138176" cy="54164"/>
          </a:xfrm>
          <a:prstGeom prst="rect">
            <a:avLst/>
          </a:prstGeom>
        </p:spPr>
      </p:pic>
      <p:sp>
        <p:nvSpPr>
          <p:cNvPr id="7" name="object 4" descr="$PPTXTitle">
            <a:extLst>
              <a:ext uri="{FF2B5EF4-FFF2-40B4-BE49-F238E27FC236}">
                <a16:creationId xmlns:a16="http://schemas.microsoft.com/office/drawing/2014/main" id="{4B43F405-24B1-1F51-55D5-2FC56510C2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0" y="193675"/>
            <a:ext cx="752316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0" algn="ctr">
              <a:spcBef>
                <a:spcPts val="25"/>
              </a:spcBef>
            </a:pPr>
            <a:r>
              <a:rPr lang="he-IL" sz="2400" u="none" spc="-10" dirty="0">
                <a:latin typeface="Heebo" pitchFamily="2" charset="-79"/>
                <a:cs typeface="Heebo" pitchFamily="2" charset="-79"/>
              </a:rPr>
              <a:t>הרצליה 111 יח"ד</a:t>
            </a:r>
            <a:endParaRPr sz="2400" u="none" dirty="0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תמונה שמכילה בחוץ, שמיים, ענן, צילום אווירי  התיאור נוצר באופן אוטומטי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214" y="1406525"/>
            <a:ext cx="8493125" cy="41338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4945" y="1303016"/>
            <a:ext cx="138176" cy="54164"/>
          </a:xfrm>
          <a:prstGeom prst="rect">
            <a:avLst/>
          </a:prstGeom>
        </p:spPr>
      </p:pic>
      <p:sp>
        <p:nvSpPr>
          <p:cNvPr id="10" name="object 4" descr="$PPTXTitle">
            <a:extLst>
              <a:ext uri="{FF2B5EF4-FFF2-40B4-BE49-F238E27FC236}">
                <a16:creationId xmlns:a16="http://schemas.microsoft.com/office/drawing/2014/main" id="{0BBA195A-B5A0-DF4D-368D-ECA7D262C073}"/>
              </a:ext>
            </a:extLst>
          </p:cNvPr>
          <p:cNvSpPr txBox="1">
            <a:spLocks/>
          </p:cNvSpPr>
          <p:nvPr/>
        </p:nvSpPr>
        <p:spPr>
          <a:xfrm>
            <a:off x="762000" y="193675"/>
            <a:ext cx="752316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07950" algn="ctr">
              <a:spcBef>
                <a:spcPts val="25"/>
              </a:spcBef>
            </a:pPr>
            <a:r>
              <a:rPr lang="he-IL" sz="2400" u="none" spc="-10" dirty="0">
                <a:latin typeface="Heebo" pitchFamily="2" charset="-79"/>
                <a:cs typeface="Heebo" pitchFamily="2" charset="-79"/>
              </a:rPr>
              <a:t>נתניה 325 יח"ד</a:t>
            </a:r>
            <a:endParaRPr lang="he-IL" sz="2400" u="none" dirty="0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תמונה שמכילה בחוץ, בניין, אזור אורבני, אזור מטרופוליני  התיאור נוצר באופן אוטומטי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552" y="1093726"/>
            <a:ext cx="7243699" cy="44227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6469" y="937256"/>
            <a:ext cx="138176" cy="54164"/>
          </a:xfrm>
          <a:prstGeom prst="rect">
            <a:avLst/>
          </a:prstGeom>
        </p:spPr>
      </p:pic>
      <p:sp>
        <p:nvSpPr>
          <p:cNvPr id="8" name="כותרת 7">
            <a:extLst>
              <a:ext uri="{FF2B5EF4-FFF2-40B4-BE49-F238E27FC236}">
                <a16:creationId xmlns:a16="http://schemas.microsoft.com/office/drawing/2014/main" id="{619B2A5E-2097-8554-1739-E5D680FCB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object 4" descr="$PPTXTitle">
            <a:extLst>
              <a:ext uri="{FF2B5EF4-FFF2-40B4-BE49-F238E27FC236}">
                <a16:creationId xmlns:a16="http://schemas.microsoft.com/office/drawing/2014/main" id="{876DAA20-D4C5-F82B-4589-39B568AE494F}"/>
              </a:ext>
            </a:extLst>
          </p:cNvPr>
          <p:cNvSpPr txBox="1">
            <a:spLocks/>
          </p:cNvSpPr>
          <p:nvPr/>
        </p:nvSpPr>
        <p:spPr>
          <a:xfrm>
            <a:off x="762000" y="193675"/>
            <a:ext cx="752316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07950" marR="95250" algn="ctr">
              <a:spcBef>
                <a:spcPts val="100"/>
              </a:spcBef>
            </a:pPr>
            <a:endParaRPr lang="he-IL" sz="2400" dirty="0">
              <a:latin typeface="Heebo" pitchFamily="2" charset="-79"/>
              <a:cs typeface="Heebo" pitchFamily="2" charset="-79"/>
            </a:endParaRPr>
          </a:p>
          <a:p>
            <a:pPr marL="107950" algn="ctr">
              <a:spcBef>
                <a:spcPts val="25"/>
              </a:spcBef>
            </a:pPr>
            <a:r>
              <a:rPr lang="he-IL" sz="2400" u="none" spc="-10" dirty="0">
                <a:latin typeface="Heebo" pitchFamily="2" charset="-79"/>
                <a:cs typeface="Heebo" pitchFamily="2" charset="-79"/>
              </a:rPr>
              <a:t>נתניה 325 יח"ד</a:t>
            </a:r>
            <a:endParaRPr lang="he-IL" sz="2400" u="none" dirty="0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תמונה שמכילה בחוץ, עץ, שמיים, אזור מגורים  התיאור נוצר באופן אוטומטי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312" y="1039814"/>
            <a:ext cx="8210550" cy="45497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1125" y="937256"/>
            <a:ext cx="138176" cy="54164"/>
          </a:xfrm>
          <a:prstGeom prst="rect">
            <a:avLst/>
          </a:prstGeom>
        </p:spPr>
      </p:pic>
      <p:sp>
        <p:nvSpPr>
          <p:cNvPr id="9" name="object 4" descr="$PPTXTitle">
            <a:extLst>
              <a:ext uri="{FF2B5EF4-FFF2-40B4-BE49-F238E27FC236}">
                <a16:creationId xmlns:a16="http://schemas.microsoft.com/office/drawing/2014/main" id="{415E5B11-6900-AC2D-38B8-A5C9F2A13D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51013" y="219075"/>
            <a:ext cx="56419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07950" algn="ctr">
              <a:spcBef>
                <a:spcPts val="25"/>
              </a:spcBef>
            </a:pPr>
            <a:r>
              <a:rPr lang="he-IL" sz="2400" u="none" spc="-10" dirty="0">
                <a:latin typeface="Heebo" pitchFamily="2" charset="-79"/>
                <a:cs typeface="Heebo" pitchFamily="2" charset="-79"/>
              </a:rPr>
              <a:t>תל אביב 151 יח"ד</a:t>
            </a:r>
            <a:endParaRPr lang="he-IL" sz="2400" u="none" dirty="0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10">
            <a:extLst>
              <a:ext uri="{FF2B5EF4-FFF2-40B4-BE49-F238E27FC236}">
                <a16:creationId xmlns:a16="http://schemas.microsoft.com/office/drawing/2014/main" id="{0A5829BF-3924-D17A-2605-C0E308DC09BA}"/>
              </a:ext>
            </a:extLst>
          </p:cNvPr>
          <p:cNvSpPr txBox="1"/>
          <p:nvPr/>
        </p:nvSpPr>
        <p:spPr>
          <a:xfrm>
            <a:off x="2971800" y="381000"/>
            <a:ext cx="554618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הסוכנות היהודית</a:t>
            </a:r>
          </a:p>
        </p:txBody>
      </p:sp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8EF07ABE-C0E8-DCCB-506B-7C699FCDAF65}"/>
              </a:ext>
            </a:extLst>
          </p:cNvPr>
          <p:cNvCxnSpPr>
            <a:cxnSpLocks/>
          </p:cNvCxnSpPr>
          <p:nvPr/>
        </p:nvCxnSpPr>
        <p:spPr>
          <a:xfrm flipH="1">
            <a:off x="2432491" y="842665"/>
            <a:ext cx="608549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0780743E-9269-1222-C376-FD3150A9D095}"/>
              </a:ext>
            </a:extLst>
          </p:cNvPr>
          <p:cNvSpPr txBox="1">
            <a:spLocks/>
          </p:cNvSpPr>
          <p:nvPr/>
        </p:nvSpPr>
        <p:spPr>
          <a:xfrm>
            <a:off x="887768" y="1328714"/>
            <a:ext cx="7635130" cy="45259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he-IL" sz="1800">
                <a:solidFill>
                  <a:prstClr val="black">
                    <a:lumMod val="75000"/>
                    <a:lumOff val="25000"/>
                  </a:prstClr>
                </a:solidFill>
                <a:latin typeface="Heebo" pitchFamily="2" charset="-79"/>
                <a:ea typeface="AharoniMF Light" pitchFamily="18" charset="-79"/>
                <a:cs typeface="Heebo" pitchFamily="2" charset="-79"/>
              </a:rPr>
              <a:t>ארגון גלובאלי העוסק בחינוך יהודי בתפוצות, חיזוק הקשר בין תפוצות ישראל ומדינת ישראל וסיוע בפיתוחה הפיזי והחברתי של מדינת ישראל.</a:t>
            </a:r>
          </a:p>
          <a:p>
            <a:pPr algn="r" rtl="1">
              <a:defRPr/>
            </a:pPr>
            <a:r>
              <a:rPr lang="he-IL" sz="1800">
                <a:solidFill>
                  <a:prstClr val="black">
                    <a:lumMod val="75000"/>
                    <a:lumOff val="25000"/>
                  </a:prstClr>
                </a:solidFill>
                <a:latin typeface="Heebo" pitchFamily="2" charset="-79"/>
                <a:ea typeface="AharoniMF Light" pitchFamily="18" charset="-79"/>
                <a:cs typeface="Heebo" pitchFamily="2" charset="-79"/>
              </a:rPr>
              <a:t>תחומי עיסוק:</a:t>
            </a: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he-IL" sz="1800">
                <a:solidFill>
                  <a:prstClr val="black">
                    <a:lumMod val="75000"/>
                    <a:lumOff val="25000"/>
                  </a:prstClr>
                </a:solidFill>
                <a:latin typeface="Heebo" pitchFamily="2" charset="-79"/>
                <a:ea typeface="AharoniMF Light" pitchFamily="18" charset="-79"/>
                <a:cs typeface="Heebo" pitchFamily="2" charset="-79"/>
              </a:rPr>
              <a:t>מתן פתרונות דיור מסובסדים לזכאים</a:t>
            </a: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he-IL" sz="1800">
                <a:solidFill>
                  <a:prstClr val="black">
                    <a:lumMod val="75000"/>
                    <a:lumOff val="25000"/>
                  </a:prstClr>
                </a:solidFill>
                <a:latin typeface="Heebo" pitchFamily="2" charset="-79"/>
                <a:ea typeface="AharoniMF Light" pitchFamily="18" charset="-79"/>
                <a:cs typeface="Heebo" pitchFamily="2" charset="-79"/>
              </a:rPr>
              <a:t>חיזוק הפריפריה החברתית והגיאוגרפית </a:t>
            </a: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he-IL" sz="1800">
                <a:solidFill>
                  <a:prstClr val="black">
                    <a:lumMod val="75000"/>
                    <a:lumOff val="25000"/>
                  </a:prstClr>
                </a:solidFill>
                <a:latin typeface="Heebo" pitchFamily="2" charset="-79"/>
                <a:ea typeface="AharoniMF Light" pitchFamily="18" charset="-79"/>
                <a:cs typeface="Heebo" pitchFamily="2" charset="-79"/>
              </a:rPr>
              <a:t>עידוד עליה וקליטה</a:t>
            </a: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he-IL" sz="1800">
                <a:solidFill>
                  <a:prstClr val="black">
                    <a:lumMod val="75000"/>
                    <a:lumOff val="25000"/>
                  </a:prstClr>
                </a:solidFill>
                <a:latin typeface="Heebo" pitchFamily="2" charset="-79"/>
                <a:ea typeface="AharoniMF Light" pitchFamily="18" charset="-79"/>
                <a:cs typeface="Heebo" pitchFamily="2" charset="-79"/>
              </a:rPr>
              <a:t>כפרי נוער בסיכון</a:t>
            </a:r>
          </a:p>
          <a:p>
            <a:pPr algn="r" rtl="1">
              <a:defRPr/>
            </a:pPr>
            <a:endParaRPr lang="he-IL" sz="1800">
              <a:solidFill>
                <a:prstClr val="black">
                  <a:lumMod val="75000"/>
                  <a:lumOff val="25000"/>
                </a:prstClr>
              </a:solidFill>
              <a:latin typeface="Heebo" pitchFamily="2" charset="-79"/>
              <a:ea typeface="AharoniMF Light" pitchFamily="18" charset="-79"/>
              <a:cs typeface="Heebo" pitchFamily="2" charset="-79"/>
            </a:endParaRPr>
          </a:p>
          <a:p>
            <a:pPr algn="r" rtl="1">
              <a:defRPr/>
            </a:pPr>
            <a:endParaRPr lang="he-IL" sz="1800">
              <a:solidFill>
                <a:prstClr val="black">
                  <a:lumMod val="75000"/>
                  <a:lumOff val="25000"/>
                </a:prstClr>
              </a:solidFill>
              <a:latin typeface="Heebo" pitchFamily="2" charset="-79"/>
              <a:ea typeface="AharoniMF Light" pitchFamily="18" charset="-79"/>
              <a:cs typeface="Heebo" pitchFamily="2" charset="-79"/>
            </a:endParaRPr>
          </a:p>
          <a:p>
            <a:pPr algn="r" rtl="1">
              <a:defRPr/>
            </a:pPr>
            <a:r>
              <a:rPr lang="he-IL" sz="1800">
                <a:solidFill>
                  <a:prstClr val="black">
                    <a:lumMod val="75000"/>
                    <a:lumOff val="25000"/>
                  </a:prstClr>
                </a:solidFill>
                <a:latin typeface="Heebo" pitchFamily="2" charset="-79"/>
                <a:ea typeface="AharoniMF Light" pitchFamily="18" charset="-79"/>
                <a:cs typeface="Heebo" pitchFamily="2" charset="-79"/>
              </a:rPr>
              <a:t>הסוכנות היהודית היא מלכ"ר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e-IL" altLang="he-IL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05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תמונה שמכילה עץ, בניין, חוץ, בניין דירות  התיאור נוצר באופן אוטומטי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824" y="1052449"/>
            <a:ext cx="8642350" cy="43116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76301" y="937256"/>
            <a:ext cx="138176" cy="54164"/>
          </a:xfrm>
          <a:prstGeom prst="rect">
            <a:avLst/>
          </a:prstGeom>
        </p:spPr>
      </p:pic>
      <p:sp>
        <p:nvSpPr>
          <p:cNvPr id="7" name="object 4" descr="$PPTXTitle">
            <a:extLst>
              <a:ext uri="{FF2B5EF4-FFF2-40B4-BE49-F238E27FC236}">
                <a16:creationId xmlns:a16="http://schemas.microsoft.com/office/drawing/2014/main" id="{33E0DC01-E569-D400-AE25-0C34B62CB9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162365"/>
            <a:ext cx="752280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0" algn="ctr">
              <a:spcBef>
                <a:spcPts val="25"/>
              </a:spcBef>
            </a:pPr>
            <a:r>
              <a:rPr lang="he-IL" sz="2400" u="none" spc="-10" dirty="0">
                <a:latin typeface="Heebo" pitchFamily="2" charset="-79"/>
                <a:cs typeface="Heebo" pitchFamily="2" charset="-79"/>
              </a:rPr>
              <a:t>ירושלים 270 יח"ד</a:t>
            </a:r>
            <a:endParaRPr sz="2400" u="none" dirty="0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25749-0AB4-2063-670D-3D9163074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EA65DF58-1FD8-A2CE-AD8D-2C352B21DE8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6301" y="937256"/>
            <a:ext cx="138176" cy="54164"/>
          </a:xfrm>
          <a:prstGeom prst="rect">
            <a:avLst/>
          </a:prstGeom>
        </p:spPr>
      </p:pic>
      <p:sp>
        <p:nvSpPr>
          <p:cNvPr id="7" name="object 4" descr="$PPTXTitle">
            <a:extLst>
              <a:ext uri="{FF2B5EF4-FFF2-40B4-BE49-F238E27FC236}">
                <a16:creationId xmlns:a16="http://schemas.microsoft.com/office/drawing/2014/main" id="{4DFA20D4-D262-975D-6DF7-EBA90E7904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162365"/>
            <a:ext cx="752280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0" marR="95250" algn="ctr">
              <a:spcBef>
                <a:spcPts val="100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פסגת זאב</a:t>
            </a:r>
            <a:endParaRPr sz="2400">
              <a:latin typeface="Heebo" pitchFamily="2" charset="-79"/>
              <a:cs typeface="Heebo" pitchFamily="2" charset="-79"/>
            </a:endParaRPr>
          </a:p>
          <a:p>
            <a:pPr marL="107950" algn="ctr">
              <a:spcBef>
                <a:spcPts val="25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ירושלים 270 יח"ד</a:t>
            </a:r>
            <a:endParaRPr sz="2400" u="none"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C8030BF-24BC-D0A8-B8BE-300E0109D7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860E37D-EC51-4DEC-7AA7-04866D30D5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F72A965C-A98C-BA32-0693-A03432543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023290"/>
            <a:ext cx="8208601" cy="46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39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תמונה שמכילה בחוץ, שמיים, עץ, ענן  תוכן בינה מלאכותית גנרטיבית עשוי להיות שגוי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3450" y="1036700"/>
            <a:ext cx="7270750" cy="45735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76301" y="937256"/>
            <a:ext cx="138176" cy="54164"/>
          </a:xfrm>
          <a:prstGeom prst="rect">
            <a:avLst/>
          </a:prstGeom>
        </p:spPr>
      </p:pic>
      <p:sp>
        <p:nvSpPr>
          <p:cNvPr id="7" name="object 4" descr="$PPTXTitle">
            <a:extLst>
              <a:ext uri="{FF2B5EF4-FFF2-40B4-BE49-F238E27FC236}">
                <a16:creationId xmlns:a16="http://schemas.microsoft.com/office/drawing/2014/main" id="{A0EB60EE-F4A2-2CC6-B2DB-2892FE8F1A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162365"/>
            <a:ext cx="752280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0" marR="95250" algn="ctr">
              <a:spcBef>
                <a:spcPts val="100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פסגת זאב</a:t>
            </a:r>
            <a:endParaRPr sz="2400">
              <a:latin typeface="Heebo" pitchFamily="2" charset="-79"/>
              <a:cs typeface="Heebo" pitchFamily="2" charset="-79"/>
            </a:endParaRPr>
          </a:p>
          <a:p>
            <a:pPr marL="107950" algn="ctr">
              <a:spcBef>
                <a:spcPts val="25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ירושלים 270 יח"ד</a:t>
            </a:r>
            <a:endParaRPr sz="2400" u="none"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75171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" y="1049337"/>
            <a:ext cx="9140825" cy="5808980"/>
            <a:chOff x="0" y="1049337"/>
            <a:chExt cx="9140825" cy="5808980"/>
          </a:xfrm>
        </p:grpSpPr>
        <p:pic>
          <p:nvPicPr>
            <p:cNvPr id="3" name="object 3" descr="תמונה שמכילה חוץ, אבן  התיאור נוצר באופן אוטומטי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8312" y="1049337"/>
              <a:ext cx="8459724" cy="47593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86609" y="1503298"/>
              <a:ext cx="5027295" cy="3839210"/>
            </a:xfrm>
            <a:custGeom>
              <a:avLst/>
              <a:gdLst/>
              <a:ahLst/>
              <a:cxnLst/>
              <a:rect l="l" t="t" r="r" b="b"/>
              <a:pathLst>
                <a:path w="5027295" h="3839210">
                  <a:moveTo>
                    <a:pt x="1175105" y="1355953"/>
                  </a:moveTo>
                  <a:lnTo>
                    <a:pt x="1149477" y="1307109"/>
                  </a:lnTo>
                  <a:lnTo>
                    <a:pt x="844067" y="1205865"/>
                  </a:lnTo>
                  <a:lnTo>
                    <a:pt x="815124" y="1202867"/>
                  </a:lnTo>
                  <a:lnTo>
                    <a:pt x="788200" y="1210932"/>
                  </a:lnTo>
                  <a:lnTo>
                    <a:pt x="766241" y="1228496"/>
                  </a:lnTo>
                  <a:lnTo>
                    <a:pt x="752246" y="1253998"/>
                  </a:lnTo>
                  <a:lnTo>
                    <a:pt x="2946" y="3657092"/>
                  </a:lnTo>
                  <a:lnTo>
                    <a:pt x="0" y="3686086"/>
                  </a:lnTo>
                  <a:lnTo>
                    <a:pt x="8064" y="3713010"/>
                  </a:lnTo>
                  <a:lnTo>
                    <a:pt x="25641" y="3734930"/>
                  </a:lnTo>
                  <a:lnTo>
                    <a:pt x="51206" y="3748913"/>
                  </a:lnTo>
                  <a:lnTo>
                    <a:pt x="330987" y="3836162"/>
                  </a:lnTo>
                  <a:lnTo>
                    <a:pt x="359968" y="3839172"/>
                  </a:lnTo>
                  <a:lnTo>
                    <a:pt x="386892" y="3831107"/>
                  </a:lnTo>
                  <a:lnTo>
                    <a:pt x="408813" y="3813543"/>
                  </a:lnTo>
                  <a:lnTo>
                    <a:pt x="422808" y="3788029"/>
                  </a:lnTo>
                  <a:lnTo>
                    <a:pt x="1172108" y="1384935"/>
                  </a:lnTo>
                  <a:lnTo>
                    <a:pt x="1175105" y="1355953"/>
                  </a:lnTo>
                  <a:close/>
                </a:path>
                <a:path w="5027295" h="3839210">
                  <a:moveTo>
                    <a:pt x="3566566" y="32893"/>
                  </a:moveTo>
                  <a:lnTo>
                    <a:pt x="3563975" y="20104"/>
                  </a:lnTo>
                  <a:lnTo>
                    <a:pt x="3556927" y="9639"/>
                  </a:lnTo>
                  <a:lnTo>
                    <a:pt x="3546462" y="2590"/>
                  </a:lnTo>
                  <a:lnTo>
                    <a:pt x="3533673" y="0"/>
                  </a:lnTo>
                  <a:lnTo>
                    <a:pt x="1670456" y="0"/>
                  </a:lnTo>
                  <a:lnTo>
                    <a:pt x="1657718" y="2590"/>
                  </a:lnTo>
                  <a:lnTo>
                    <a:pt x="1647304" y="9639"/>
                  </a:lnTo>
                  <a:lnTo>
                    <a:pt x="1640268" y="20104"/>
                  </a:lnTo>
                  <a:lnTo>
                    <a:pt x="1637690" y="32893"/>
                  </a:lnTo>
                  <a:lnTo>
                    <a:pt x="1637690" y="164084"/>
                  </a:lnTo>
                  <a:lnTo>
                    <a:pt x="1640268" y="176872"/>
                  </a:lnTo>
                  <a:lnTo>
                    <a:pt x="1647304" y="187286"/>
                  </a:lnTo>
                  <a:lnTo>
                    <a:pt x="1657718" y="194284"/>
                  </a:lnTo>
                  <a:lnTo>
                    <a:pt x="1670456" y="196850"/>
                  </a:lnTo>
                  <a:lnTo>
                    <a:pt x="3533673" y="196850"/>
                  </a:lnTo>
                  <a:lnTo>
                    <a:pt x="3546462" y="194284"/>
                  </a:lnTo>
                  <a:lnTo>
                    <a:pt x="3556927" y="187286"/>
                  </a:lnTo>
                  <a:lnTo>
                    <a:pt x="3563975" y="176872"/>
                  </a:lnTo>
                  <a:lnTo>
                    <a:pt x="3566566" y="164084"/>
                  </a:lnTo>
                  <a:lnTo>
                    <a:pt x="3566566" y="32893"/>
                  </a:lnTo>
                  <a:close/>
                </a:path>
                <a:path w="5027295" h="3839210">
                  <a:moveTo>
                    <a:pt x="3617366" y="737489"/>
                  </a:moveTo>
                  <a:lnTo>
                    <a:pt x="3614547" y="723544"/>
                  </a:lnTo>
                  <a:lnTo>
                    <a:pt x="3606889" y="712152"/>
                  </a:lnTo>
                  <a:lnTo>
                    <a:pt x="3595497" y="704494"/>
                  </a:lnTo>
                  <a:lnTo>
                    <a:pt x="3581552" y="701675"/>
                  </a:lnTo>
                  <a:lnTo>
                    <a:pt x="989228" y="701675"/>
                  </a:lnTo>
                  <a:lnTo>
                    <a:pt x="975283" y="704494"/>
                  </a:lnTo>
                  <a:lnTo>
                    <a:pt x="963955" y="712152"/>
                  </a:lnTo>
                  <a:lnTo>
                    <a:pt x="956322" y="723544"/>
                  </a:lnTo>
                  <a:lnTo>
                    <a:pt x="953541" y="737489"/>
                  </a:lnTo>
                  <a:lnTo>
                    <a:pt x="953541" y="880364"/>
                  </a:lnTo>
                  <a:lnTo>
                    <a:pt x="956322" y="894245"/>
                  </a:lnTo>
                  <a:lnTo>
                    <a:pt x="963955" y="905598"/>
                  </a:lnTo>
                  <a:lnTo>
                    <a:pt x="975283" y="913244"/>
                  </a:lnTo>
                  <a:lnTo>
                    <a:pt x="989228" y="916051"/>
                  </a:lnTo>
                  <a:lnTo>
                    <a:pt x="3581552" y="916051"/>
                  </a:lnTo>
                  <a:lnTo>
                    <a:pt x="3595497" y="913244"/>
                  </a:lnTo>
                  <a:lnTo>
                    <a:pt x="3606889" y="905598"/>
                  </a:lnTo>
                  <a:lnTo>
                    <a:pt x="3614547" y="894245"/>
                  </a:lnTo>
                  <a:lnTo>
                    <a:pt x="3617366" y="880364"/>
                  </a:lnTo>
                  <a:lnTo>
                    <a:pt x="3617366" y="737489"/>
                  </a:lnTo>
                  <a:close/>
                </a:path>
                <a:path w="5027295" h="3839210">
                  <a:moveTo>
                    <a:pt x="5027269" y="3510762"/>
                  </a:moveTo>
                  <a:lnTo>
                    <a:pt x="3936771" y="1210818"/>
                  </a:lnTo>
                  <a:lnTo>
                    <a:pt x="3894886" y="1173200"/>
                  </a:lnTo>
                  <a:lnTo>
                    <a:pt x="3867010" y="1169035"/>
                  </a:lnTo>
                  <a:lnTo>
                    <a:pt x="3838727" y="1176147"/>
                  </a:lnTo>
                  <a:lnTo>
                    <a:pt x="3573170" y="1302766"/>
                  </a:lnTo>
                  <a:lnTo>
                    <a:pt x="3549802" y="1320342"/>
                  </a:lnTo>
                  <a:lnTo>
                    <a:pt x="3535476" y="1344650"/>
                  </a:lnTo>
                  <a:lnTo>
                    <a:pt x="3531298" y="1372527"/>
                  </a:lnTo>
                  <a:lnTo>
                    <a:pt x="3538372" y="1400810"/>
                  </a:lnTo>
                  <a:lnTo>
                    <a:pt x="4621809" y="3672459"/>
                  </a:lnTo>
                  <a:lnTo>
                    <a:pt x="4639373" y="3695776"/>
                  </a:lnTo>
                  <a:lnTo>
                    <a:pt x="4663681" y="3710089"/>
                  </a:lnTo>
                  <a:lnTo>
                    <a:pt x="4691558" y="3714254"/>
                  </a:lnTo>
                  <a:lnTo>
                    <a:pt x="4719853" y="3707142"/>
                  </a:lnTo>
                  <a:lnTo>
                    <a:pt x="4985410" y="3580511"/>
                  </a:lnTo>
                  <a:lnTo>
                    <a:pt x="5008765" y="3562947"/>
                  </a:lnTo>
                  <a:lnTo>
                    <a:pt x="5023091" y="3538639"/>
                  </a:lnTo>
                  <a:lnTo>
                    <a:pt x="5027269" y="3510762"/>
                  </a:ln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48305" y="3462654"/>
              <a:ext cx="128270" cy="292735"/>
            </a:xfrm>
            <a:custGeom>
              <a:avLst/>
              <a:gdLst/>
              <a:ahLst/>
              <a:cxnLst/>
              <a:rect l="l" t="t" r="r" b="b"/>
              <a:pathLst>
                <a:path w="128269" h="292735">
                  <a:moveTo>
                    <a:pt x="127888" y="0"/>
                  </a:moveTo>
                  <a:lnTo>
                    <a:pt x="82676" y="0"/>
                  </a:lnTo>
                  <a:lnTo>
                    <a:pt x="76894" y="12908"/>
                  </a:lnTo>
                  <a:lnTo>
                    <a:pt x="69087" y="24971"/>
                  </a:lnTo>
                  <a:lnTo>
                    <a:pt x="34897" y="55802"/>
                  </a:lnTo>
                  <a:lnTo>
                    <a:pt x="0" y="73787"/>
                  </a:lnTo>
                  <a:lnTo>
                    <a:pt x="0" y="124460"/>
                  </a:lnTo>
                  <a:lnTo>
                    <a:pt x="20075" y="116653"/>
                  </a:lnTo>
                  <a:lnTo>
                    <a:pt x="38782" y="106965"/>
                  </a:lnTo>
                  <a:lnTo>
                    <a:pt x="56132" y="95420"/>
                  </a:lnTo>
                  <a:lnTo>
                    <a:pt x="72136" y="82042"/>
                  </a:lnTo>
                  <a:lnTo>
                    <a:pt x="72136" y="292481"/>
                  </a:lnTo>
                  <a:lnTo>
                    <a:pt x="127888" y="292481"/>
                  </a:lnTo>
                  <a:lnTo>
                    <a:pt x="127888" y="0"/>
                  </a:lnTo>
                  <a:close/>
                </a:path>
              </a:pathLst>
            </a:custGeom>
            <a:solidFill>
              <a:srgbClr val="E6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48305" y="3462654"/>
              <a:ext cx="128270" cy="292735"/>
            </a:xfrm>
            <a:custGeom>
              <a:avLst/>
              <a:gdLst/>
              <a:ahLst/>
              <a:cxnLst/>
              <a:rect l="l" t="t" r="r" b="b"/>
              <a:pathLst>
                <a:path w="128269" h="292735">
                  <a:moveTo>
                    <a:pt x="82676" y="0"/>
                  </a:moveTo>
                  <a:lnTo>
                    <a:pt x="127888" y="0"/>
                  </a:lnTo>
                  <a:lnTo>
                    <a:pt x="127888" y="292481"/>
                  </a:lnTo>
                  <a:lnTo>
                    <a:pt x="72136" y="292481"/>
                  </a:lnTo>
                  <a:lnTo>
                    <a:pt x="72136" y="82042"/>
                  </a:lnTo>
                  <a:lnTo>
                    <a:pt x="56132" y="95420"/>
                  </a:lnTo>
                  <a:lnTo>
                    <a:pt x="38782" y="106965"/>
                  </a:lnTo>
                  <a:lnTo>
                    <a:pt x="20075" y="116653"/>
                  </a:lnTo>
                  <a:lnTo>
                    <a:pt x="0" y="124460"/>
                  </a:lnTo>
                  <a:lnTo>
                    <a:pt x="0" y="73787"/>
                  </a:lnTo>
                  <a:lnTo>
                    <a:pt x="11172" y="69379"/>
                  </a:lnTo>
                  <a:lnTo>
                    <a:pt x="22796" y="63388"/>
                  </a:lnTo>
                  <a:lnTo>
                    <a:pt x="59281" y="36200"/>
                  </a:lnTo>
                  <a:lnTo>
                    <a:pt x="76894" y="12908"/>
                  </a:lnTo>
                  <a:lnTo>
                    <a:pt x="82676" y="0"/>
                  </a:lnTo>
                  <a:close/>
                </a:path>
              </a:pathLst>
            </a:custGeom>
            <a:ln w="22859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84344" y="2091055"/>
              <a:ext cx="196215" cy="292735"/>
            </a:xfrm>
            <a:custGeom>
              <a:avLst/>
              <a:gdLst/>
              <a:ahLst/>
              <a:cxnLst/>
              <a:rect l="l" t="t" r="r" b="b"/>
              <a:pathLst>
                <a:path w="196214" h="292735">
                  <a:moveTo>
                    <a:pt x="103250" y="0"/>
                  </a:moveTo>
                  <a:lnTo>
                    <a:pt x="51619" y="11304"/>
                  </a:lnTo>
                  <a:lnTo>
                    <a:pt x="16763" y="46624"/>
                  </a:lnTo>
                  <a:lnTo>
                    <a:pt x="6476" y="86233"/>
                  </a:lnTo>
                  <a:lnTo>
                    <a:pt x="62102" y="91821"/>
                  </a:lnTo>
                  <a:lnTo>
                    <a:pt x="63486" y="80432"/>
                  </a:lnTo>
                  <a:lnTo>
                    <a:pt x="65928" y="70818"/>
                  </a:lnTo>
                  <a:lnTo>
                    <a:pt x="101853" y="46228"/>
                  </a:lnTo>
                  <a:lnTo>
                    <a:pt x="110234" y="46866"/>
                  </a:lnTo>
                  <a:lnTo>
                    <a:pt x="138951" y="76227"/>
                  </a:lnTo>
                  <a:lnTo>
                    <a:pt x="139572" y="85090"/>
                  </a:lnTo>
                  <a:lnTo>
                    <a:pt x="138858" y="93517"/>
                  </a:lnTo>
                  <a:lnTo>
                    <a:pt x="112252" y="137350"/>
                  </a:lnTo>
                  <a:lnTo>
                    <a:pt x="60287" y="187543"/>
                  </a:lnTo>
                  <a:lnTo>
                    <a:pt x="42656" y="206089"/>
                  </a:lnTo>
                  <a:lnTo>
                    <a:pt x="19050" y="236728"/>
                  </a:lnTo>
                  <a:lnTo>
                    <a:pt x="2333" y="277929"/>
                  </a:lnTo>
                  <a:lnTo>
                    <a:pt x="0" y="292481"/>
                  </a:lnTo>
                  <a:lnTo>
                    <a:pt x="195706" y="292481"/>
                  </a:lnTo>
                  <a:lnTo>
                    <a:pt x="195706" y="240537"/>
                  </a:lnTo>
                  <a:lnTo>
                    <a:pt x="84835" y="240537"/>
                  </a:lnTo>
                  <a:lnTo>
                    <a:pt x="87756" y="235585"/>
                  </a:lnTo>
                  <a:lnTo>
                    <a:pt x="91439" y="230378"/>
                  </a:lnTo>
                  <a:lnTo>
                    <a:pt x="96265" y="225044"/>
                  </a:lnTo>
                  <a:lnTo>
                    <a:pt x="108108" y="213074"/>
                  </a:lnTo>
                  <a:lnTo>
                    <a:pt x="141882" y="181508"/>
                  </a:lnTo>
                  <a:lnTo>
                    <a:pt x="152050" y="171497"/>
                  </a:lnTo>
                  <a:lnTo>
                    <a:pt x="179466" y="136667"/>
                  </a:lnTo>
                  <a:lnTo>
                    <a:pt x="193913" y="100234"/>
                  </a:lnTo>
                  <a:lnTo>
                    <a:pt x="195706" y="81025"/>
                  </a:lnTo>
                  <a:lnTo>
                    <a:pt x="194161" y="64478"/>
                  </a:lnTo>
                  <a:lnTo>
                    <a:pt x="171068" y="23241"/>
                  </a:lnTo>
                  <a:lnTo>
                    <a:pt x="123634" y="1452"/>
                  </a:lnTo>
                  <a:lnTo>
                    <a:pt x="103250" y="0"/>
                  </a:lnTo>
                  <a:close/>
                </a:path>
              </a:pathLst>
            </a:custGeom>
            <a:solidFill>
              <a:srgbClr val="E6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84344" y="2091055"/>
              <a:ext cx="196215" cy="292735"/>
            </a:xfrm>
            <a:custGeom>
              <a:avLst/>
              <a:gdLst/>
              <a:ahLst/>
              <a:cxnLst/>
              <a:rect l="l" t="t" r="r" b="b"/>
              <a:pathLst>
                <a:path w="196214" h="292735">
                  <a:moveTo>
                    <a:pt x="103250" y="0"/>
                  </a:moveTo>
                  <a:lnTo>
                    <a:pt x="141732" y="5810"/>
                  </a:lnTo>
                  <a:lnTo>
                    <a:pt x="181830" y="35573"/>
                  </a:lnTo>
                  <a:lnTo>
                    <a:pt x="195706" y="81025"/>
                  </a:lnTo>
                  <a:lnTo>
                    <a:pt x="195256" y="90737"/>
                  </a:lnTo>
                  <a:lnTo>
                    <a:pt x="184548" y="127466"/>
                  </a:lnTo>
                  <a:lnTo>
                    <a:pt x="160170" y="162891"/>
                  </a:lnTo>
                  <a:lnTo>
                    <a:pt x="129666" y="192912"/>
                  </a:lnTo>
                  <a:lnTo>
                    <a:pt x="117661" y="204005"/>
                  </a:lnTo>
                  <a:lnTo>
                    <a:pt x="108108" y="213074"/>
                  </a:lnTo>
                  <a:lnTo>
                    <a:pt x="84835" y="240537"/>
                  </a:lnTo>
                  <a:lnTo>
                    <a:pt x="195706" y="240537"/>
                  </a:lnTo>
                  <a:lnTo>
                    <a:pt x="195706" y="292481"/>
                  </a:lnTo>
                  <a:lnTo>
                    <a:pt x="0" y="292481"/>
                  </a:lnTo>
                  <a:lnTo>
                    <a:pt x="2333" y="277929"/>
                  </a:lnTo>
                  <a:lnTo>
                    <a:pt x="19050" y="236728"/>
                  </a:lnTo>
                  <a:lnTo>
                    <a:pt x="42656" y="206089"/>
                  </a:lnTo>
                  <a:lnTo>
                    <a:pt x="81787" y="166878"/>
                  </a:lnTo>
                  <a:lnTo>
                    <a:pt x="98835" y="150685"/>
                  </a:lnTo>
                  <a:lnTo>
                    <a:pt x="112252" y="137350"/>
                  </a:lnTo>
                  <a:lnTo>
                    <a:pt x="136715" y="102028"/>
                  </a:lnTo>
                  <a:lnTo>
                    <a:pt x="139572" y="85090"/>
                  </a:lnTo>
                  <a:lnTo>
                    <a:pt x="138951" y="76227"/>
                  </a:lnTo>
                  <a:lnTo>
                    <a:pt x="110234" y="46866"/>
                  </a:lnTo>
                  <a:lnTo>
                    <a:pt x="101853" y="46228"/>
                  </a:lnTo>
                  <a:lnTo>
                    <a:pt x="93543" y="46892"/>
                  </a:lnTo>
                  <a:lnTo>
                    <a:pt x="63486" y="80432"/>
                  </a:lnTo>
                  <a:lnTo>
                    <a:pt x="62102" y="91821"/>
                  </a:lnTo>
                  <a:lnTo>
                    <a:pt x="6476" y="86233"/>
                  </a:lnTo>
                  <a:lnTo>
                    <a:pt x="16763" y="46624"/>
                  </a:lnTo>
                  <a:lnTo>
                    <a:pt x="51619" y="11304"/>
                  </a:lnTo>
                  <a:lnTo>
                    <a:pt x="84421" y="1260"/>
                  </a:lnTo>
                  <a:lnTo>
                    <a:pt x="103250" y="0"/>
                  </a:lnTo>
                  <a:close/>
                </a:path>
              </a:pathLst>
            </a:custGeom>
            <a:ln w="2286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306312" y="3437254"/>
              <a:ext cx="193675" cy="297815"/>
            </a:xfrm>
            <a:custGeom>
              <a:avLst/>
              <a:gdLst/>
              <a:ahLst/>
              <a:cxnLst/>
              <a:rect l="l" t="t" r="r" b="b"/>
              <a:pathLst>
                <a:path w="193675" h="297814">
                  <a:moveTo>
                    <a:pt x="93979" y="0"/>
                  </a:moveTo>
                  <a:lnTo>
                    <a:pt x="50546" y="9017"/>
                  </a:lnTo>
                  <a:lnTo>
                    <a:pt x="20447" y="33909"/>
                  </a:lnTo>
                  <a:lnTo>
                    <a:pt x="4190" y="76073"/>
                  </a:lnTo>
                  <a:lnTo>
                    <a:pt x="55625" y="84836"/>
                  </a:lnTo>
                  <a:lnTo>
                    <a:pt x="57247" y="75882"/>
                  </a:lnTo>
                  <a:lnTo>
                    <a:pt x="59832" y="68072"/>
                  </a:lnTo>
                  <a:lnTo>
                    <a:pt x="92455" y="45974"/>
                  </a:lnTo>
                  <a:lnTo>
                    <a:pt x="102108" y="45974"/>
                  </a:lnTo>
                  <a:lnTo>
                    <a:pt x="109854" y="48895"/>
                  </a:lnTo>
                  <a:lnTo>
                    <a:pt x="121538" y="60452"/>
                  </a:lnTo>
                  <a:lnTo>
                    <a:pt x="124460" y="68325"/>
                  </a:lnTo>
                  <a:lnTo>
                    <a:pt x="124460" y="78105"/>
                  </a:lnTo>
                  <a:lnTo>
                    <a:pt x="97869" y="113506"/>
                  </a:lnTo>
                  <a:lnTo>
                    <a:pt x="77977" y="115697"/>
                  </a:lnTo>
                  <a:lnTo>
                    <a:pt x="71754" y="161162"/>
                  </a:lnTo>
                  <a:lnTo>
                    <a:pt x="78942" y="159329"/>
                  </a:lnTo>
                  <a:lnTo>
                    <a:pt x="85629" y="158019"/>
                  </a:lnTo>
                  <a:lnTo>
                    <a:pt x="91793" y="157233"/>
                  </a:lnTo>
                  <a:lnTo>
                    <a:pt x="97409" y="156972"/>
                  </a:lnTo>
                  <a:lnTo>
                    <a:pt x="105215" y="157735"/>
                  </a:lnTo>
                  <a:lnTo>
                    <a:pt x="133476" y="183800"/>
                  </a:lnTo>
                  <a:lnTo>
                    <a:pt x="136271" y="202692"/>
                  </a:lnTo>
                  <a:lnTo>
                    <a:pt x="135532" y="213262"/>
                  </a:lnTo>
                  <a:lnTo>
                    <a:pt x="111299" y="247888"/>
                  </a:lnTo>
                  <a:lnTo>
                    <a:pt x="95376" y="251206"/>
                  </a:lnTo>
                  <a:lnTo>
                    <a:pt x="87661" y="250517"/>
                  </a:lnTo>
                  <a:lnTo>
                    <a:pt x="55907" y="218352"/>
                  </a:lnTo>
                  <a:lnTo>
                    <a:pt x="54101" y="208661"/>
                  </a:lnTo>
                  <a:lnTo>
                    <a:pt x="0" y="215138"/>
                  </a:lnTo>
                  <a:lnTo>
                    <a:pt x="18555" y="262465"/>
                  </a:lnTo>
                  <a:lnTo>
                    <a:pt x="59658" y="291734"/>
                  </a:lnTo>
                  <a:lnTo>
                    <a:pt x="95758" y="297434"/>
                  </a:lnTo>
                  <a:lnTo>
                    <a:pt x="115760" y="295743"/>
                  </a:lnTo>
                  <a:lnTo>
                    <a:pt x="165480" y="270383"/>
                  </a:lnTo>
                  <a:lnTo>
                    <a:pt x="191787" y="223555"/>
                  </a:lnTo>
                  <a:lnTo>
                    <a:pt x="193548" y="205105"/>
                  </a:lnTo>
                  <a:lnTo>
                    <a:pt x="192617" y="192363"/>
                  </a:lnTo>
                  <a:lnTo>
                    <a:pt x="170418" y="151499"/>
                  </a:lnTo>
                  <a:lnTo>
                    <a:pt x="138557" y="135890"/>
                  </a:lnTo>
                  <a:lnTo>
                    <a:pt x="156892" y="123503"/>
                  </a:lnTo>
                  <a:lnTo>
                    <a:pt x="169989" y="109188"/>
                  </a:lnTo>
                  <a:lnTo>
                    <a:pt x="177847" y="92920"/>
                  </a:lnTo>
                  <a:lnTo>
                    <a:pt x="180466" y="74675"/>
                  </a:lnTo>
                  <a:lnTo>
                    <a:pt x="179183" y="61561"/>
                  </a:lnTo>
                  <a:lnTo>
                    <a:pt x="160020" y="26289"/>
                  </a:lnTo>
                  <a:lnTo>
                    <a:pt x="113532" y="1643"/>
                  </a:lnTo>
                  <a:lnTo>
                    <a:pt x="93979" y="0"/>
                  </a:lnTo>
                  <a:close/>
                </a:path>
              </a:pathLst>
            </a:custGeom>
            <a:solidFill>
              <a:srgbClr val="E6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06312" y="3437254"/>
              <a:ext cx="193675" cy="297815"/>
            </a:xfrm>
            <a:custGeom>
              <a:avLst/>
              <a:gdLst/>
              <a:ahLst/>
              <a:cxnLst/>
              <a:rect l="l" t="t" r="r" b="b"/>
              <a:pathLst>
                <a:path w="193675" h="297814">
                  <a:moveTo>
                    <a:pt x="93979" y="0"/>
                  </a:moveTo>
                  <a:lnTo>
                    <a:pt x="146540" y="14787"/>
                  </a:lnTo>
                  <a:lnTo>
                    <a:pt x="175339" y="49101"/>
                  </a:lnTo>
                  <a:lnTo>
                    <a:pt x="180466" y="74675"/>
                  </a:lnTo>
                  <a:lnTo>
                    <a:pt x="177847" y="92920"/>
                  </a:lnTo>
                  <a:lnTo>
                    <a:pt x="169989" y="109188"/>
                  </a:lnTo>
                  <a:lnTo>
                    <a:pt x="156892" y="123503"/>
                  </a:lnTo>
                  <a:lnTo>
                    <a:pt x="138557" y="135890"/>
                  </a:lnTo>
                  <a:lnTo>
                    <a:pt x="150415" y="139410"/>
                  </a:lnTo>
                  <a:lnTo>
                    <a:pt x="185136" y="169832"/>
                  </a:lnTo>
                  <a:lnTo>
                    <a:pt x="193548" y="205105"/>
                  </a:lnTo>
                  <a:lnTo>
                    <a:pt x="191787" y="223555"/>
                  </a:lnTo>
                  <a:lnTo>
                    <a:pt x="165480" y="270383"/>
                  </a:lnTo>
                  <a:lnTo>
                    <a:pt x="115760" y="295743"/>
                  </a:lnTo>
                  <a:lnTo>
                    <a:pt x="95758" y="297434"/>
                  </a:lnTo>
                  <a:lnTo>
                    <a:pt x="76874" y="296007"/>
                  </a:lnTo>
                  <a:lnTo>
                    <a:pt x="30225" y="274701"/>
                  </a:lnTo>
                  <a:lnTo>
                    <a:pt x="3454" y="232660"/>
                  </a:lnTo>
                  <a:lnTo>
                    <a:pt x="0" y="215138"/>
                  </a:lnTo>
                  <a:lnTo>
                    <a:pt x="54101" y="208661"/>
                  </a:lnTo>
                  <a:lnTo>
                    <a:pt x="55907" y="218352"/>
                  </a:lnTo>
                  <a:lnTo>
                    <a:pt x="58832" y="226853"/>
                  </a:lnTo>
                  <a:lnTo>
                    <a:pt x="95376" y="251206"/>
                  </a:lnTo>
                  <a:lnTo>
                    <a:pt x="103689" y="250374"/>
                  </a:lnTo>
                  <a:lnTo>
                    <a:pt x="133318" y="222678"/>
                  </a:lnTo>
                  <a:lnTo>
                    <a:pt x="136271" y="202692"/>
                  </a:lnTo>
                  <a:lnTo>
                    <a:pt x="135576" y="192686"/>
                  </a:lnTo>
                  <a:lnTo>
                    <a:pt x="112426" y="160035"/>
                  </a:lnTo>
                  <a:lnTo>
                    <a:pt x="97409" y="156972"/>
                  </a:lnTo>
                  <a:lnTo>
                    <a:pt x="91793" y="157233"/>
                  </a:lnTo>
                  <a:lnTo>
                    <a:pt x="85629" y="158019"/>
                  </a:lnTo>
                  <a:lnTo>
                    <a:pt x="78942" y="159329"/>
                  </a:lnTo>
                  <a:lnTo>
                    <a:pt x="71754" y="161162"/>
                  </a:lnTo>
                  <a:lnTo>
                    <a:pt x="77977" y="115697"/>
                  </a:lnTo>
                  <a:lnTo>
                    <a:pt x="117709" y="100143"/>
                  </a:lnTo>
                  <a:lnTo>
                    <a:pt x="124460" y="78105"/>
                  </a:lnTo>
                  <a:lnTo>
                    <a:pt x="124460" y="68325"/>
                  </a:lnTo>
                  <a:lnTo>
                    <a:pt x="121538" y="60452"/>
                  </a:lnTo>
                  <a:lnTo>
                    <a:pt x="115697" y="54610"/>
                  </a:lnTo>
                  <a:lnTo>
                    <a:pt x="109854" y="48895"/>
                  </a:lnTo>
                  <a:lnTo>
                    <a:pt x="102108" y="45974"/>
                  </a:lnTo>
                  <a:lnTo>
                    <a:pt x="92455" y="45974"/>
                  </a:lnTo>
                  <a:lnTo>
                    <a:pt x="59832" y="68072"/>
                  </a:lnTo>
                  <a:lnTo>
                    <a:pt x="55625" y="84836"/>
                  </a:lnTo>
                  <a:lnTo>
                    <a:pt x="4190" y="76073"/>
                  </a:lnTo>
                  <a:lnTo>
                    <a:pt x="20447" y="33909"/>
                  </a:lnTo>
                  <a:lnTo>
                    <a:pt x="50546" y="9017"/>
                  </a:lnTo>
                  <a:lnTo>
                    <a:pt x="82264" y="569"/>
                  </a:lnTo>
                  <a:lnTo>
                    <a:pt x="93979" y="0"/>
                  </a:lnTo>
                  <a:close/>
                </a:path>
              </a:pathLst>
            </a:custGeom>
            <a:ln w="2286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97170" y="1397888"/>
              <a:ext cx="209550" cy="292735"/>
            </a:xfrm>
            <a:custGeom>
              <a:avLst/>
              <a:gdLst/>
              <a:ahLst/>
              <a:cxnLst/>
              <a:rect l="l" t="t" r="r" b="b"/>
              <a:pathLst>
                <a:path w="209550" h="292735">
                  <a:moveTo>
                    <a:pt x="173227" y="233807"/>
                  </a:moveTo>
                  <a:lnTo>
                    <a:pt x="119252" y="233807"/>
                  </a:lnTo>
                  <a:lnTo>
                    <a:pt x="119252" y="292481"/>
                  </a:lnTo>
                  <a:lnTo>
                    <a:pt x="173227" y="292481"/>
                  </a:lnTo>
                  <a:lnTo>
                    <a:pt x="173227" y="233807"/>
                  </a:lnTo>
                  <a:close/>
                </a:path>
                <a:path w="209550" h="292735">
                  <a:moveTo>
                    <a:pt x="173227" y="0"/>
                  </a:moveTo>
                  <a:lnTo>
                    <a:pt x="126364" y="0"/>
                  </a:lnTo>
                  <a:lnTo>
                    <a:pt x="0" y="184912"/>
                  </a:lnTo>
                  <a:lnTo>
                    <a:pt x="0" y="233807"/>
                  </a:lnTo>
                  <a:lnTo>
                    <a:pt x="209423" y="233807"/>
                  </a:lnTo>
                  <a:lnTo>
                    <a:pt x="209423" y="184912"/>
                  </a:lnTo>
                  <a:lnTo>
                    <a:pt x="52238" y="184912"/>
                  </a:lnTo>
                  <a:lnTo>
                    <a:pt x="119252" y="85216"/>
                  </a:lnTo>
                  <a:lnTo>
                    <a:pt x="173227" y="85216"/>
                  </a:lnTo>
                  <a:lnTo>
                    <a:pt x="173227" y="0"/>
                  </a:lnTo>
                  <a:close/>
                </a:path>
                <a:path w="209550" h="292735">
                  <a:moveTo>
                    <a:pt x="173227" y="85216"/>
                  </a:moveTo>
                  <a:lnTo>
                    <a:pt x="119252" y="85216"/>
                  </a:lnTo>
                  <a:lnTo>
                    <a:pt x="119252" y="184912"/>
                  </a:lnTo>
                  <a:lnTo>
                    <a:pt x="173227" y="184912"/>
                  </a:lnTo>
                  <a:lnTo>
                    <a:pt x="173227" y="85216"/>
                  </a:lnTo>
                  <a:close/>
                </a:path>
              </a:pathLst>
            </a:custGeom>
            <a:solidFill>
              <a:srgbClr val="E6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97170" y="1397888"/>
              <a:ext cx="209550" cy="292735"/>
            </a:xfrm>
            <a:custGeom>
              <a:avLst/>
              <a:gdLst/>
              <a:ahLst/>
              <a:cxnLst/>
              <a:rect l="l" t="t" r="r" b="b"/>
              <a:pathLst>
                <a:path w="209550" h="292735">
                  <a:moveTo>
                    <a:pt x="119252" y="85216"/>
                  </a:moveTo>
                  <a:lnTo>
                    <a:pt x="52324" y="184785"/>
                  </a:lnTo>
                  <a:lnTo>
                    <a:pt x="119252" y="184785"/>
                  </a:lnTo>
                  <a:lnTo>
                    <a:pt x="119252" y="85216"/>
                  </a:lnTo>
                  <a:close/>
                </a:path>
                <a:path w="209550" h="292735">
                  <a:moveTo>
                    <a:pt x="126364" y="0"/>
                  </a:moveTo>
                  <a:lnTo>
                    <a:pt x="173227" y="0"/>
                  </a:lnTo>
                  <a:lnTo>
                    <a:pt x="173227" y="184785"/>
                  </a:lnTo>
                  <a:lnTo>
                    <a:pt x="209423" y="184785"/>
                  </a:lnTo>
                  <a:lnTo>
                    <a:pt x="209423" y="233807"/>
                  </a:lnTo>
                  <a:lnTo>
                    <a:pt x="173227" y="233807"/>
                  </a:lnTo>
                  <a:lnTo>
                    <a:pt x="173227" y="292481"/>
                  </a:lnTo>
                  <a:lnTo>
                    <a:pt x="119252" y="292481"/>
                  </a:lnTo>
                  <a:lnTo>
                    <a:pt x="119252" y="233807"/>
                  </a:lnTo>
                  <a:lnTo>
                    <a:pt x="0" y="233807"/>
                  </a:lnTo>
                  <a:lnTo>
                    <a:pt x="0" y="184912"/>
                  </a:lnTo>
                  <a:lnTo>
                    <a:pt x="126364" y="0"/>
                  </a:lnTo>
                  <a:close/>
                </a:path>
              </a:pathLst>
            </a:custGeom>
            <a:ln w="2286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8183" y="937256"/>
            <a:ext cx="133719" cy="54164"/>
          </a:xfrm>
          <a:prstGeom prst="rect">
            <a:avLst/>
          </a:prstGeom>
        </p:spPr>
      </p:pic>
      <p:sp>
        <p:nvSpPr>
          <p:cNvPr id="17" name="object 4" descr="$PPTXTitle">
            <a:extLst>
              <a:ext uri="{FF2B5EF4-FFF2-40B4-BE49-F238E27FC236}">
                <a16:creationId xmlns:a16="http://schemas.microsoft.com/office/drawing/2014/main" id="{3B71917F-AD03-E551-EC66-63DAAF36DDE2}"/>
              </a:ext>
            </a:extLst>
          </p:cNvPr>
          <p:cNvSpPr txBox="1">
            <a:spLocks/>
          </p:cNvSpPr>
          <p:nvPr/>
        </p:nvSpPr>
        <p:spPr>
          <a:xfrm>
            <a:off x="685800" y="162365"/>
            <a:ext cx="752280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07950" algn="ctr">
              <a:spcBef>
                <a:spcPts val="25"/>
              </a:spcBef>
            </a:pPr>
            <a:r>
              <a:rPr lang="he-IL" sz="2400" u="none" spc="-10" dirty="0">
                <a:latin typeface="Heebo" pitchFamily="2" charset="-79"/>
                <a:cs typeface="Heebo" pitchFamily="2" charset="-79"/>
              </a:rPr>
              <a:t>רחובות-128 יח"ד</a:t>
            </a:r>
            <a:endParaRPr lang="he-IL" sz="2400" u="none" dirty="0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851" y="1038227"/>
            <a:ext cx="8510523" cy="447827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8183" y="937256"/>
            <a:ext cx="133719" cy="54164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685800" y="162365"/>
            <a:ext cx="752280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0" marR="95250" algn="ctr">
              <a:spcBef>
                <a:spcPts val="100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אושיות</a:t>
            </a:r>
            <a:endParaRPr sz="2400">
              <a:latin typeface="Heebo" pitchFamily="2" charset="-79"/>
              <a:cs typeface="Heebo" pitchFamily="2" charset="-79"/>
            </a:endParaRPr>
          </a:p>
          <a:p>
            <a:pPr marL="107950" algn="ctr">
              <a:spcBef>
                <a:spcPts val="25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רחובות-128 יח"ד</a:t>
            </a:r>
            <a:endParaRPr sz="2400" u="none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תמונה שמכילה שמים, חוץ, בניין, עיר  התיאור נוצר באופן אוטומטי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550" y="1038288"/>
            <a:ext cx="7200900" cy="45576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9517" y="937256"/>
            <a:ext cx="138176" cy="54164"/>
          </a:xfrm>
          <a:prstGeom prst="rect">
            <a:avLst/>
          </a:prstGeom>
        </p:spPr>
      </p:pic>
      <p:sp>
        <p:nvSpPr>
          <p:cNvPr id="5" name="object 4" descr="$PPTXTitle">
            <a:extLst>
              <a:ext uri="{FF2B5EF4-FFF2-40B4-BE49-F238E27FC236}">
                <a16:creationId xmlns:a16="http://schemas.microsoft.com/office/drawing/2014/main" id="{F2D8623F-4FF1-4709-25F8-127CC42E8FF1}"/>
              </a:ext>
            </a:extLst>
          </p:cNvPr>
          <p:cNvSpPr txBox="1">
            <a:spLocks/>
          </p:cNvSpPr>
          <p:nvPr/>
        </p:nvSpPr>
        <p:spPr>
          <a:xfrm>
            <a:off x="762000" y="193675"/>
            <a:ext cx="752316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07950" marR="95250" algn="ctr">
              <a:spcBef>
                <a:spcPts val="100"/>
              </a:spcBef>
            </a:pPr>
            <a:r>
              <a:rPr lang="he-IL" sz="2400" u="none" spc="-10" err="1">
                <a:latin typeface="Heebo" pitchFamily="2" charset="-79"/>
                <a:cs typeface="Heebo" pitchFamily="2" charset="-79"/>
              </a:rPr>
              <a:t>פינקוס</a:t>
            </a:r>
            <a:endParaRPr lang="he-IL" sz="2400">
              <a:latin typeface="Heebo" pitchFamily="2" charset="-79"/>
              <a:cs typeface="Heebo" pitchFamily="2" charset="-79"/>
            </a:endParaRPr>
          </a:p>
          <a:p>
            <a:pPr marL="107950" algn="ctr">
              <a:spcBef>
                <a:spcPts val="25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בת ים 292 יח"ד</a:t>
            </a:r>
            <a:endParaRPr lang="he-IL" sz="2400" u="none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2173" y="935572"/>
            <a:ext cx="138176" cy="52904"/>
          </a:xfrm>
          <a:prstGeom prst="rect">
            <a:avLst/>
          </a:prstGeom>
        </p:spPr>
      </p:pic>
      <p:pic>
        <p:nvPicPr>
          <p:cNvPr id="4" name="object 4" descr="PHOTO-2026-03-09-16-53-4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5583" y="1027175"/>
            <a:ext cx="6764020" cy="4511294"/>
          </a:xfrm>
          <a:prstGeom prst="rect">
            <a:avLst/>
          </a:prstGeom>
        </p:spPr>
      </p:pic>
      <p:sp>
        <p:nvSpPr>
          <p:cNvPr id="11" name="object 4" descr="$PPTXTitle">
            <a:extLst>
              <a:ext uri="{FF2B5EF4-FFF2-40B4-BE49-F238E27FC236}">
                <a16:creationId xmlns:a16="http://schemas.microsoft.com/office/drawing/2014/main" id="{4AB74CD1-62F3-8605-8069-D6B2AB4A8D48}"/>
              </a:ext>
            </a:extLst>
          </p:cNvPr>
          <p:cNvSpPr txBox="1">
            <a:spLocks/>
          </p:cNvSpPr>
          <p:nvPr/>
        </p:nvSpPr>
        <p:spPr>
          <a:xfrm>
            <a:off x="762000" y="193675"/>
            <a:ext cx="752316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07950" marR="95250" algn="ctr">
              <a:spcBef>
                <a:spcPts val="100"/>
              </a:spcBef>
            </a:pPr>
            <a:r>
              <a:rPr lang="he-IL" sz="2400" u="none" spc="-10" err="1">
                <a:latin typeface="Heebo" pitchFamily="2" charset="-79"/>
                <a:cs typeface="Heebo" pitchFamily="2" charset="-79"/>
              </a:rPr>
              <a:t>קרית</a:t>
            </a:r>
            <a:r>
              <a:rPr lang="he-IL" sz="2400" u="none" spc="-10">
                <a:latin typeface="Heebo" pitchFamily="2" charset="-79"/>
                <a:cs typeface="Heebo" pitchFamily="2" charset="-79"/>
              </a:rPr>
              <a:t> משה </a:t>
            </a:r>
            <a:endParaRPr lang="he-IL" sz="2400">
              <a:latin typeface="Heebo" pitchFamily="2" charset="-79"/>
              <a:cs typeface="Heebo" pitchFamily="2" charset="-79"/>
            </a:endParaRPr>
          </a:p>
          <a:p>
            <a:pPr marL="107950" algn="ctr">
              <a:spcBef>
                <a:spcPts val="25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רחובות 300 יח"ד </a:t>
            </a:r>
            <a:endParaRPr lang="he-IL" sz="2400" u="none">
              <a:latin typeface="Heebo" pitchFamily="2" charset="-79"/>
              <a:cs typeface="Heebo" pitchFamily="2" charset="-79"/>
            </a:endParaRP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A7319797-5D21-9DBD-5267-0A4BBD058989}"/>
              </a:ext>
            </a:extLst>
          </p:cNvPr>
          <p:cNvSpPr txBox="1"/>
          <p:nvPr/>
        </p:nvSpPr>
        <p:spPr>
          <a:xfrm>
            <a:off x="2286000" y="309563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marR="95250" algn="ctr">
              <a:spcBef>
                <a:spcPts val="100"/>
              </a:spcBef>
            </a:pPr>
            <a:r>
              <a:rPr lang="he-IL" sz="1800" u="none" spc="-10">
                <a:latin typeface="Heebo" pitchFamily="2" charset="-79"/>
                <a:cs typeface="Heebo" pitchFamily="2" charset="-79"/>
              </a:rPr>
              <a:t>רחובות</a:t>
            </a:r>
            <a:endParaRPr lang="he-IL" sz="1800">
              <a:latin typeface="Heebo" pitchFamily="2" charset="-79"/>
              <a:cs typeface="Heebo" pitchFamily="2" charset="-79"/>
            </a:endParaRP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D18CA4F5-0D99-CF19-D357-E264AD11E688}"/>
              </a:ext>
            </a:extLst>
          </p:cNvPr>
          <p:cNvSpPr txBox="1"/>
          <p:nvPr/>
        </p:nvSpPr>
        <p:spPr>
          <a:xfrm>
            <a:off x="2286000" y="295713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marR="95250" algn="ctr">
              <a:spcBef>
                <a:spcPts val="100"/>
              </a:spcBef>
            </a:pPr>
            <a:endParaRPr lang="he-IL" sz="1800">
              <a:latin typeface="Heebo" pitchFamily="2" charset="-79"/>
              <a:cs typeface="Heebo" pitchFamily="2" charset="-79"/>
            </a:endParaRPr>
          </a:p>
          <a:p>
            <a:pPr marL="107950" algn="ctr">
              <a:spcBef>
                <a:spcPts val="25"/>
              </a:spcBef>
            </a:pPr>
            <a:r>
              <a:rPr lang="he-IL" sz="1800" u="none" spc="-10">
                <a:latin typeface="Heebo" pitchFamily="2" charset="-79"/>
                <a:cs typeface="Heebo" pitchFamily="2" charset="-79"/>
              </a:rPr>
              <a:t>300 יח"ד </a:t>
            </a:r>
            <a:endParaRPr lang="he-I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תמונה שמכילה בחוץ, עץ, בניין, עיצוב אורבני  התיאור נוצר באופן אוטומטי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3724" y="1036702"/>
            <a:ext cx="7956550" cy="44750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52175" y="935572"/>
            <a:ext cx="133719" cy="52904"/>
          </a:xfrm>
          <a:prstGeom prst="rect">
            <a:avLst/>
          </a:prstGeom>
        </p:spPr>
      </p:pic>
      <p:sp>
        <p:nvSpPr>
          <p:cNvPr id="5" name="object 4" descr="$PPTXTitle">
            <a:extLst>
              <a:ext uri="{FF2B5EF4-FFF2-40B4-BE49-F238E27FC236}">
                <a16:creationId xmlns:a16="http://schemas.microsoft.com/office/drawing/2014/main" id="{7D79F329-D58C-AD5A-DC1F-372D4139378A}"/>
              </a:ext>
            </a:extLst>
          </p:cNvPr>
          <p:cNvSpPr txBox="1">
            <a:spLocks/>
          </p:cNvSpPr>
          <p:nvPr/>
        </p:nvSpPr>
        <p:spPr>
          <a:xfrm>
            <a:off x="762000" y="193675"/>
            <a:ext cx="752316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07950" marR="95250" algn="ctr">
              <a:spcBef>
                <a:spcPts val="100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לוד</a:t>
            </a:r>
            <a:endParaRPr lang="he-IL" sz="2400">
              <a:latin typeface="Heebo" pitchFamily="2" charset="-79"/>
              <a:cs typeface="Heebo" pitchFamily="2" charset="-79"/>
            </a:endParaRPr>
          </a:p>
          <a:p>
            <a:pPr marL="107950" algn="ctr">
              <a:spcBef>
                <a:spcPts val="25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240 יח"ד </a:t>
            </a:r>
            <a:endParaRPr lang="he-IL" sz="2400" u="none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2173" y="935572"/>
            <a:ext cx="138176" cy="529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650" y="1030352"/>
            <a:ext cx="7632700" cy="4494149"/>
          </a:xfrm>
          <a:prstGeom prst="rect">
            <a:avLst/>
          </a:prstGeom>
        </p:spPr>
      </p:pic>
      <p:sp>
        <p:nvSpPr>
          <p:cNvPr id="7" name="object 4" descr="$PPTXTitle">
            <a:extLst>
              <a:ext uri="{FF2B5EF4-FFF2-40B4-BE49-F238E27FC236}">
                <a16:creationId xmlns:a16="http://schemas.microsoft.com/office/drawing/2014/main" id="{7E471D81-B819-0ABB-3024-BD2DD644D2B5}"/>
              </a:ext>
            </a:extLst>
          </p:cNvPr>
          <p:cNvSpPr txBox="1">
            <a:spLocks/>
          </p:cNvSpPr>
          <p:nvPr/>
        </p:nvSpPr>
        <p:spPr>
          <a:xfrm>
            <a:off x="762000" y="193675"/>
            <a:ext cx="752316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07950" marR="95250" algn="ctr">
              <a:spcBef>
                <a:spcPts val="100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נוף הגליל</a:t>
            </a:r>
            <a:endParaRPr lang="he-IL" sz="2400">
              <a:latin typeface="Heebo" pitchFamily="2" charset="-79"/>
              <a:cs typeface="Heebo" pitchFamily="2" charset="-79"/>
            </a:endParaRPr>
          </a:p>
          <a:p>
            <a:pPr marL="107950" algn="ctr">
              <a:spcBef>
                <a:spcPts val="25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500 יח"ד </a:t>
            </a:r>
            <a:endParaRPr lang="he-IL" sz="2400" u="none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תמונה שמכילה שמים, חוץ, בניין, בניין דירות  התיאור נוצר באופן אוטומטי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450" y="1020827"/>
            <a:ext cx="6769100" cy="45830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27156" y="882050"/>
            <a:ext cx="107768" cy="47117"/>
          </a:xfrm>
          <a:prstGeom prst="rect">
            <a:avLst/>
          </a:prstGeom>
        </p:spPr>
      </p:pic>
      <p:sp>
        <p:nvSpPr>
          <p:cNvPr id="5" name="object 4" descr="$PPTXTitle">
            <a:extLst>
              <a:ext uri="{FF2B5EF4-FFF2-40B4-BE49-F238E27FC236}">
                <a16:creationId xmlns:a16="http://schemas.microsoft.com/office/drawing/2014/main" id="{BB348536-F767-B4D6-52F9-EE89C8CE43FB}"/>
              </a:ext>
            </a:extLst>
          </p:cNvPr>
          <p:cNvSpPr txBox="1">
            <a:spLocks/>
          </p:cNvSpPr>
          <p:nvPr/>
        </p:nvSpPr>
        <p:spPr>
          <a:xfrm>
            <a:off x="762000" y="193675"/>
            <a:ext cx="752316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07950" marR="95250" algn="ctr">
              <a:spcBef>
                <a:spcPts val="100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אבא חושי</a:t>
            </a:r>
            <a:endParaRPr lang="he-IL" sz="2400">
              <a:latin typeface="Heebo" pitchFamily="2" charset="-79"/>
              <a:cs typeface="Heebo" pitchFamily="2" charset="-79"/>
            </a:endParaRPr>
          </a:p>
          <a:p>
            <a:pPr marL="107950" algn="ctr">
              <a:spcBef>
                <a:spcPts val="25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חיפה 235 יח"ד </a:t>
            </a:r>
            <a:endParaRPr lang="he-IL" sz="2400" u="none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77FE1-3C28-A0A4-C5B4-B3886E5E4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4D7DA223-FEB0-566E-81FF-DD7A277766CF}"/>
              </a:ext>
            </a:extLst>
          </p:cNvPr>
          <p:cNvCxnSpPr>
            <a:cxnSpLocks/>
          </p:cNvCxnSpPr>
          <p:nvPr/>
        </p:nvCxnSpPr>
        <p:spPr>
          <a:xfrm flipH="1">
            <a:off x="2432491" y="842665"/>
            <a:ext cx="608549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5386D4BB-99DA-D2E3-B29A-06DF8057D1CE}"/>
              </a:ext>
            </a:extLst>
          </p:cNvPr>
          <p:cNvSpPr txBox="1">
            <a:spLocks/>
          </p:cNvSpPr>
          <p:nvPr/>
        </p:nvSpPr>
        <p:spPr>
          <a:xfrm>
            <a:off x="887768" y="1328714"/>
            <a:ext cx="7635130" cy="45259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he-IL" altLang="he-IL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2" name="תיבת טקסט 10">
            <a:extLst>
              <a:ext uri="{FF2B5EF4-FFF2-40B4-BE49-F238E27FC236}">
                <a16:creationId xmlns:a16="http://schemas.microsoft.com/office/drawing/2014/main" id="{AAE4E055-9801-8C1E-0866-193B35EA4DCB}"/>
              </a:ext>
            </a:extLst>
          </p:cNvPr>
          <p:cNvSpPr txBox="1"/>
          <p:nvPr/>
        </p:nvSpPr>
        <p:spPr>
          <a:xfrm>
            <a:off x="3048000" y="399288"/>
            <a:ext cx="554618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עמיגור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96477E9-F108-6354-5E0C-A1C839E4A3E8}"/>
              </a:ext>
            </a:extLst>
          </p:cNvPr>
          <p:cNvSpPr txBox="1">
            <a:spLocks/>
          </p:cNvSpPr>
          <p:nvPr/>
        </p:nvSpPr>
        <p:spPr>
          <a:xfrm>
            <a:off x="464294" y="879864"/>
            <a:ext cx="8215411" cy="46324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600"/>
              </a:spcBef>
            </a:pPr>
            <a:r>
              <a:rPr lang="he-IL" altLang="he-IL" sz="1500">
                <a:latin typeface="Heebo" pitchFamily="2" charset="-79"/>
                <a:ea typeface="AharoniMF Light"/>
                <a:cs typeface="Heebo" pitchFamily="2" charset="-79"/>
              </a:rPr>
              <a:t>חברה בבעלות מלאה של הסוכנות היהודית</a:t>
            </a:r>
          </a:p>
          <a:p>
            <a:pPr algn="r" rtl="1">
              <a:spcBef>
                <a:spcPts val="600"/>
              </a:spcBef>
            </a:pPr>
            <a:r>
              <a:rPr lang="he-IL" altLang="he-IL" sz="1500">
                <a:latin typeface="Heebo" pitchFamily="2" charset="-79"/>
                <a:ea typeface="AharoniMF Light"/>
                <a:cs typeface="Heebo" pitchFamily="2" charset="-79"/>
              </a:rPr>
              <a:t>מלכ"ר/</a:t>
            </a:r>
            <a:r>
              <a:rPr lang="en-US" altLang="he-IL" sz="1500">
                <a:latin typeface="Heebo" pitchFamily="2" charset="-79"/>
                <a:ea typeface="AharoniMF Light"/>
                <a:cs typeface="Heebo" pitchFamily="2" charset="-79"/>
              </a:rPr>
              <a:t>NGO</a:t>
            </a:r>
            <a:r>
              <a:rPr lang="he-IL" altLang="he-IL" sz="1500">
                <a:latin typeface="Heebo" pitchFamily="2" charset="-79"/>
                <a:ea typeface="AharoniMF Light"/>
                <a:cs typeface="Heebo" pitchFamily="2" charset="-79"/>
              </a:rPr>
              <a:t> </a:t>
            </a:r>
          </a:p>
          <a:p>
            <a:pPr algn="r" rtl="1">
              <a:spcBef>
                <a:spcPts val="600"/>
              </a:spcBef>
            </a:pPr>
            <a:r>
              <a:rPr lang="he-IL" altLang="he-IL" sz="1500">
                <a:latin typeface="Heebo" pitchFamily="2" charset="-79"/>
                <a:ea typeface="AharoniMF Light"/>
                <a:cs typeface="Heebo" pitchFamily="2" charset="-79"/>
              </a:rPr>
              <a:t>החברה הגדולה ביותר בארץ לייזום פתרונות דיור לאוכלוסיות נזקקות וייעודיות </a:t>
            </a:r>
          </a:p>
          <a:p>
            <a:pPr algn="r" rtl="1">
              <a:spcBef>
                <a:spcPts val="600"/>
              </a:spcBef>
            </a:pPr>
            <a:r>
              <a:rPr lang="he-IL" altLang="he-IL" sz="1500">
                <a:latin typeface="Heebo" pitchFamily="2" charset="-79"/>
                <a:ea typeface="AharoniMF Light"/>
                <a:cs typeface="Heebo" pitchFamily="2" charset="-79"/>
              </a:rPr>
              <a:t>החברה השנייה בגודלה בארץ בניהול נכסים ציבוריים</a:t>
            </a:r>
          </a:p>
          <a:p>
            <a:pPr algn="r" rtl="1">
              <a:spcBef>
                <a:spcPts val="600"/>
              </a:spcBef>
            </a:pPr>
            <a:endParaRPr lang="he-IL" altLang="he-IL" sz="1100">
              <a:latin typeface="Heebo" pitchFamily="2" charset="-79"/>
              <a:ea typeface="AharoniMF Light"/>
              <a:cs typeface="Heebo" pitchFamily="2" charset="-79"/>
            </a:endParaRPr>
          </a:p>
          <a:p>
            <a:pPr algn="r" rtl="1">
              <a:spcBef>
                <a:spcPts val="600"/>
              </a:spcBef>
            </a:pPr>
            <a:r>
              <a:rPr lang="he-IL" altLang="he-IL" sz="1500">
                <a:latin typeface="Heebo" pitchFamily="2" charset="-79"/>
                <a:ea typeface="AharoniMF Light"/>
                <a:cs typeface="Heebo" pitchFamily="2" charset="-79"/>
              </a:rPr>
              <a:t>פעילות בפריסה ארצית מקריית שמונה ועד מצפה רמון</a:t>
            </a:r>
          </a:p>
          <a:p>
            <a:pPr algn="r" rtl="1">
              <a:spcBef>
                <a:spcPts val="600"/>
              </a:spcBef>
            </a:pPr>
            <a:r>
              <a:rPr lang="he-IL" altLang="he-IL" sz="1500">
                <a:latin typeface="Heebo" pitchFamily="2" charset="-79"/>
                <a:ea typeface="AharoniMF Light"/>
                <a:cs typeface="Heebo" pitchFamily="2" charset="-79"/>
              </a:rPr>
              <a:t>היקף פעילות כספית של 900 מיליון ₪ בשנה</a:t>
            </a:r>
          </a:p>
          <a:p>
            <a:pPr algn="r" rtl="1">
              <a:spcBef>
                <a:spcPts val="600"/>
              </a:spcBef>
            </a:pPr>
            <a:r>
              <a:rPr lang="he-IL" altLang="he-IL" sz="1500">
                <a:latin typeface="Heebo" pitchFamily="2" charset="-79"/>
                <a:ea typeface="AharoniMF Light"/>
                <a:cs typeface="Heebo" pitchFamily="2" charset="-79"/>
              </a:rPr>
              <a:t>צבר פרויקטים רב שנתי בהיקף של כ- 5 מיליארד ₪</a:t>
            </a:r>
          </a:p>
          <a:p>
            <a:pPr algn="r" rtl="1">
              <a:spcBef>
                <a:spcPts val="600"/>
              </a:spcBef>
            </a:pPr>
            <a:r>
              <a:rPr lang="he-IL" altLang="he-IL" sz="1500">
                <a:latin typeface="Heebo" pitchFamily="2" charset="-79"/>
                <a:ea typeface="AharoniMF Light"/>
                <a:cs typeface="Heebo" pitchFamily="2" charset="-79"/>
              </a:rPr>
              <a:t>10,000 יח"ד ציבוריות</a:t>
            </a:r>
          </a:p>
          <a:p>
            <a:pPr algn="r" rtl="1">
              <a:spcBef>
                <a:spcPts val="600"/>
              </a:spcBef>
            </a:pPr>
            <a:r>
              <a:rPr lang="he-IL" altLang="he-IL" sz="1500">
                <a:latin typeface="Heebo" pitchFamily="2" charset="-79"/>
                <a:ea typeface="AharoniMF Light"/>
                <a:cs typeface="Heebo" pitchFamily="2" charset="-79"/>
              </a:rPr>
              <a:t>7,500 יח"ד לקשישים נזקקים</a:t>
            </a:r>
          </a:p>
          <a:p>
            <a:pPr algn="r" rtl="1">
              <a:spcBef>
                <a:spcPts val="600"/>
              </a:spcBef>
            </a:pPr>
            <a:r>
              <a:rPr lang="he-IL" altLang="he-IL" sz="1500">
                <a:latin typeface="Heebo" pitchFamily="2" charset="-79"/>
                <a:ea typeface="AharoniMF Light"/>
                <a:cs typeface="Heebo" pitchFamily="2" charset="-79"/>
              </a:rPr>
              <a:t>3,000 יח"ד במרכזי קליטה לעולים חדשים</a:t>
            </a:r>
          </a:p>
          <a:p>
            <a:pPr algn="r" rtl="1">
              <a:spcBef>
                <a:spcPts val="600"/>
              </a:spcBef>
            </a:pPr>
            <a:r>
              <a:rPr lang="he-IL" altLang="he-IL" sz="1500">
                <a:latin typeface="Heebo" pitchFamily="2" charset="-79"/>
                <a:ea typeface="AharoniMF Light"/>
                <a:cs typeface="Heebo" pitchFamily="2" charset="-79"/>
              </a:rPr>
              <a:t>9 מחלקות סיעודיות</a:t>
            </a:r>
          </a:p>
          <a:p>
            <a:pPr marL="0" indent="0" algn="r" rtl="1">
              <a:spcBef>
                <a:spcPts val="600"/>
              </a:spcBef>
              <a:buNone/>
            </a:pPr>
            <a:endParaRPr lang="he-IL" altLang="he-IL" sz="1500">
              <a:latin typeface="Heebo" pitchFamily="2" charset="-79"/>
              <a:ea typeface="AharoniMF Light"/>
              <a:cs typeface="Heebo" pitchFamily="2" charset="-79"/>
            </a:endParaRPr>
          </a:p>
          <a:p>
            <a:pPr marL="0" indent="0" algn="r" rtl="1">
              <a:spcBef>
                <a:spcPts val="600"/>
              </a:spcBef>
              <a:buNone/>
            </a:pPr>
            <a:r>
              <a:rPr lang="he-IL" altLang="he-IL" sz="1500" b="1">
                <a:latin typeface="Heebo" pitchFamily="2" charset="-79"/>
                <a:ea typeface="AharoniMF Light"/>
                <a:cs typeface="Heebo" pitchFamily="2" charset="-79"/>
              </a:rPr>
              <a:t>תחומי פעילות עיקריים:</a:t>
            </a:r>
          </a:p>
          <a:p>
            <a:pPr algn="r" rtl="1">
              <a:spcBef>
                <a:spcPts val="600"/>
              </a:spcBef>
            </a:pPr>
            <a:r>
              <a:rPr lang="he-IL" altLang="he-IL" sz="1500">
                <a:latin typeface="Heebo" pitchFamily="2" charset="-79"/>
                <a:ea typeface="AharoniMF Light"/>
                <a:cs typeface="Heebo" pitchFamily="2" charset="-79"/>
              </a:rPr>
              <a:t>ייזום ובנית פתרונות דיור לאוכלוסיות נזקקות/ייעודיות ללקוחות מוסדיים</a:t>
            </a:r>
          </a:p>
          <a:p>
            <a:pPr algn="r" rtl="1">
              <a:spcBef>
                <a:spcPts val="600"/>
              </a:spcBef>
            </a:pPr>
            <a:r>
              <a:rPr lang="he-IL" altLang="he-IL" sz="1500">
                <a:latin typeface="Heebo" pitchFamily="2" charset="-79"/>
                <a:ea typeface="AharoniMF Light"/>
                <a:cs typeface="Heebo" pitchFamily="2" charset="-79"/>
              </a:rPr>
              <a:t>ניהול ופיקוח בפרויקטים הנדסיים</a:t>
            </a:r>
          </a:p>
          <a:p>
            <a:pPr algn="r" rtl="1">
              <a:spcBef>
                <a:spcPts val="600"/>
              </a:spcBef>
            </a:pPr>
            <a:r>
              <a:rPr lang="he-IL" altLang="he-IL" sz="1500">
                <a:latin typeface="Heebo" pitchFamily="2" charset="-79"/>
                <a:ea typeface="AharoniMF Light"/>
                <a:cs typeface="Heebo" pitchFamily="2" charset="-79"/>
              </a:rPr>
              <a:t>ניהול נכסים בדיור הציבורי וגיל הזהב</a:t>
            </a:r>
          </a:p>
          <a:p>
            <a:pPr algn="r" rtl="1">
              <a:spcBef>
                <a:spcPts val="600"/>
              </a:spcBef>
            </a:pPr>
            <a:endParaRPr lang="he-IL" altLang="he-IL" sz="1500">
              <a:latin typeface="Heebo" pitchFamily="2" charset="-79"/>
              <a:ea typeface="AharoniMF Light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83933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" y="1086613"/>
            <a:ext cx="9140825" cy="5771515"/>
            <a:chOff x="0" y="1086611"/>
            <a:chExt cx="9140825" cy="5771515"/>
          </a:xfrm>
        </p:grpSpPr>
        <p:pic>
          <p:nvPicPr>
            <p:cNvPr id="3" name="object 3" descr="תמונה שמכילה חוץ, בניין, שמים, גבוה  התיאור נוצר באופן אוטומטי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71699" y="1086611"/>
              <a:ext cx="4844796" cy="4643628"/>
            </a:xfrm>
            <a:prstGeom prst="rect">
              <a:avLst/>
            </a:prstGeom>
          </p:spPr>
        </p:pic>
        <p:pic>
          <p:nvPicPr>
            <p:cNvPr id="4" name="object 4" descr="תמונה שמכילה חוץ, בניין, שמים, גבוה  התיאור נוצר באופן אוטומטי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9799" y="1125600"/>
              <a:ext cx="4718050" cy="451525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52175" y="935572"/>
            <a:ext cx="133719" cy="52904"/>
          </a:xfrm>
          <a:prstGeom prst="rect">
            <a:avLst/>
          </a:prstGeom>
        </p:spPr>
      </p:pic>
      <p:sp>
        <p:nvSpPr>
          <p:cNvPr id="11" name="object 4" descr="$PPTXTitle">
            <a:extLst>
              <a:ext uri="{FF2B5EF4-FFF2-40B4-BE49-F238E27FC236}">
                <a16:creationId xmlns:a16="http://schemas.microsoft.com/office/drawing/2014/main" id="{537D76A2-D6BE-EFB5-5955-4B4D0F2D5E5F}"/>
              </a:ext>
            </a:extLst>
          </p:cNvPr>
          <p:cNvSpPr txBox="1">
            <a:spLocks/>
          </p:cNvSpPr>
          <p:nvPr/>
        </p:nvSpPr>
        <p:spPr>
          <a:xfrm>
            <a:off x="762000" y="193675"/>
            <a:ext cx="752316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07950" algn="ctr">
              <a:spcBef>
                <a:spcPts val="25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אשקלון 356 יח"ד </a:t>
            </a:r>
            <a:endParaRPr lang="he-IL" sz="2400" u="none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2467" y="935572"/>
            <a:ext cx="133719" cy="52904"/>
          </a:xfrm>
          <a:prstGeom prst="rect">
            <a:avLst/>
          </a:prstGeom>
        </p:spPr>
      </p:pic>
      <p:sp>
        <p:nvSpPr>
          <p:cNvPr id="7" name="object 4" descr="$PPTXTitle">
            <a:extLst>
              <a:ext uri="{FF2B5EF4-FFF2-40B4-BE49-F238E27FC236}">
                <a16:creationId xmlns:a16="http://schemas.microsoft.com/office/drawing/2014/main" id="{5B0F74B0-BA15-9E26-E91F-53FCAB0126A6}"/>
              </a:ext>
            </a:extLst>
          </p:cNvPr>
          <p:cNvSpPr txBox="1">
            <a:spLocks/>
          </p:cNvSpPr>
          <p:nvPr/>
        </p:nvSpPr>
        <p:spPr>
          <a:xfrm>
            <a:off x="762000" y="193675"/>
            <a:ext cx="752316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07950" algn="ctr">
              <a:spcBef>
                <a:spcPts val="25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חדרה 500 יח"ד </a:t>
            </a:r>
            <a:endParaRPr lang="he-IL" sz="2400" u="none">
              <a:latin typeface="Heebo" pitchFamily="2" charset="-79"/>
              <a:cs typeface="Heebo" pitchFamily="2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9D5427B-CE56-4313-1A56-9885838FC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617"/>
            <a:ext cx="9144000" cy="402076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תמונה שמכילה בחוץ, בניין, עץ, ארכיטקטורה  התיאור נוצר באופן אוטומטי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2839" y="1036700"/>
            <a:ext cx="6911975" cy="44020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52173" y="935572"/>
            <a:ext cx="138176" cy="52904"/>
          </a:xfrm>
          <a:prstGeom prst="rect">
            <a:avLst/>
          </a:prstGeom>
        </p:spPr>
      </p:pic>
      <p:sp>
        <p:nvSpPr>
          <p:cNvPr id="7" name="object 4" descr="$PPTXTitle">
            <a:extLst>
              <a:ext uri="{FF2B5EF4-FFF2-40B4-BE49-F238E27FC236}">
                <a16:creationId xmlns:a16="http://schemas.microsoft.com/office/drawing/2014/main" id="{AE1A8BD6-A18B-D466-E3C4-F13D2F6B2B5C}"/>
              </a:ext>
            </a:extLst>
          </p:cNvPr>
          <p:cNvSpPr txBox="1">
            <a:spLocks/>
          </p:cNvSpPr>
          <p:nvPr/>
        </p:nvSpPr>
        <p:spPr>
          <a:xfrm>
            <a:off x="762000" y="193675"/>
            <a:ext cx="752316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07950" algn="ctr">
              <a:spcBef>
                <a:spcPts val="25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פתח תקווה  185 יח"ד </a:t>
            </a:r>
            <a:endParaRPr lang="he-IL" sz="2400" u="none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2175" y="935572"/>
            <a:ext cx="133719" cy="529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9925" y="1009652"/>
            <a:ext cx="7804150" cy="4506849"/>
          </a:xfrm>
          <a:prstGeom prst="rect">
            <a:avLst/>
          </a:prstGeom>
        </p:spPr>
      </p:pic>
      <p:sp>
        <p:nvSpPr>
          <p:cNvPr id="5" name="object 4" descr="$PPTXTitle">
            <a:extLst>
              <a:ext uri="{FF2B5EF4-FFF2-40B4-BE49-F238E27FC236}">
                <a16:creationId xmlns:a16="http://schemas.microsoft.com/office/drawing/2014/main" id="{065E3C39-C95E-5273-CA47-88EC58F4DBCB}"/>
              </a:ext>
            </a:extLst>
          </p:cNvPr>
          <p:cNvSpPr txBox="1">
            <a:spLocks/>
          </p:cNvSpPr>
          <p:nvPr/>
        </p:nvSpPr>
        <p:spPr>
          <a:xfrm>
            <a:off x="810418" y="351750"/>
            <a:ext cx="752316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 u="sng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07950" algn="ctr">
              <a:spcBef>
                <a:spcPts val="25"/>
              </a:spcBef>
            </a:pPr>
            <a:r>
              <a:rPr lang="he-IL" sz="2400" u="none" spc="-10">
                <a:latin typeface="Heebo" pitchFamily="2" charset="-79"/>
                <a:cs typeface="Heebo" pitchFamily="2" charset="-79"/>
              </a:rPr>
              <a:t>מגדל העמק 200 יח"ד </a:t>
            </a:r>
            <a:endParaRPr lang="he-IL" sz="2400" u="none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2A354-F33B-02D2-7AD3-0755B6CA5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3BAFB1-8055-CACE-3F8D-86861C24B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" y="0"/>
            <a:ext cx="5844887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73C5EB-E96A-8E05-26DC-868688FF2F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116" r="128" b="148"/>
          <a:stretch>
            <a:fillRect/>
          </a:stretch>
        </p:blipFill>
        <p:spPr>
          <a:xfrm>
            <a:off x="5921528" y="2403233"/>
            <a:ext cx="3222472" cy="274331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8D978F-CDDA-4D71-AB5A-C1CD60737401}"/>
              </a:ext>
            </a:extLst>
          </p:cNvPr>
          <p:cNvCxnSpPr>
            <a:cxnSpLocks/>
          </p:cNvCxnSpPr>
          <p:nvPr/>
        </p:nvCxnSpPr>
        <p:spPr>
          <a:xfrm flipH="1">
            <a:off x="6428734" y="1143000"/>
            <a:ext cx="249725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תיבת טקסט 10">
            <a:extLst>
              <a:ext uri="{FF2B5EF4-FFF2-40B4-BE49-F238E27FC236}">
                <a16:creationId xmlns:a16="http://schemas.microsoft.com/office/drawing/2014/main" id="{CBDE39A2-4817-4E23-D0E2-CD9CE7C69CC9}"/>
              </a:ext>
            </a:extLst>
          </p:cNvPr>
          <p:cNvSpPr txBox="1"/>
          <p:nvPr/>
        </p:nvSpPr>
        <p:spPr>
          <a:xfrm>
            <a:off x="5826599" y="452354"/>
            <a:ext cx="19319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spcBef>
                <a:spcPts val="450"/>
              </a:spcBef>
            </a:pPr>
            <a:r>
              <a:rPr lang="he-IL" sz="1200">
                <a:solidFill>
                  <a:schemeClr val="tx2">
                    <a:lumMod val="50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450 יח"ד לקצונה זוטרה ליחידות טכנולוגיות בצה"ל</a:t>
            </a:r>
          </a:p>
        </p:txBody>
      </p:sp>
      <p:sp>
        <p:nvSpPr>
          <p:cNvPr id="12" name="תיבת טקסט 10">
            <a:extLst>
              <a:ext uri="{FF2B5EF4-FFF2-40B4-BE49-F238E27FC236}">
                <a16:creationId xmlns:a16="http://schemas.microsoft.com/office/drawing/2014/main" id="{2549A548-4BAB-ABFB-8A8A-ED2FA1E927EA}"/>
              </a:ext>
            </a:extLst>
          </p:cNvPr>
          <p:cNvSpPr txBox="1"/>
          <p:nvPr/>
        </p:nvSpPr>
        <p:spPr>
          <a:xfrm>
            <a:off x="7467600" y="171653"/>
            <a:ext cx="146415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7200" b="1">
                <a:solidFill>
                  <a:srgbClr val="002060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03</a:t>
            </a:r>
            <a:endParaRPr lang="he-IL" sz="7200" b="1">
              <a:solidFill>
                <a:srgbClr val="002060"/>
              </a:solidFill>
              <a:latin typeface="Heebo" pitchFamily="2" charset="-79"/>
              <a:ea typeface="Huninn" pitchFamily="2" charset="-128"/>
              <a:cs typeface="Heebo" pitchFamily="2" charset="-79"/>
            </a:endParaRPr>
          </a:p>
        </p:txBody>
      </p:sp>
      <p:sp>
        <p:nvSpPr>
          <p:cNvPr id="2" name="תיבת טקסט 10">
            <a:extLst>
              <a:ext uri="{FF2B5EF4-FFF2-40B4-BE49-F238E27FC236}">
                <a16:creationId xmlns:a16="http://schemas.microsoft.com/office/drawing/2014/main" id="{DAB89F59-7EF9-FF35-A595-05BAC213277F}"/>
              </a:ext>
            </a:extLst>
          </p:cNvPr>
          <p:cNvSpPr txBox="1"/>
          <p:nvPr/>
        </p:nvSpPr>
        <p:spPr>
          <a:xfrm>
            <a:off x="6308640" y="1184244"/>
            <a:ext cx="2497259" cy="7745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spcBef>
                <a:spcPts val="450"/>
              </a:spcBef>
            </a:pPr>
            <a:r>
              <a:rPr lang="he-IL" sz="1200">
                <a:solidFill>
                  <a:schemeClr val="accent1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לקוח: משרד הבטחון</a:t>
            </a:r>
          </a:p>
          <a:p>
            <a:pPr algn="r">
              <a:spcBef>
                <a:spcPts val="450"/>
              </a:spcBef>
            </a:pPr>
            <a:r>
              <a:rPr lang="he-IL" sz="1200">
                <a:solidFill>
                  <a:schemeClr val="accent1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סטטוס: תכנון (היתר) </a:t>
            </a:r>
          </a:p>
          <a:p>
            <a:pPr algn="r">
              <a:spcBef>
                <a:spcPts val="450"/>
              </a:spcBef>
            </a:pPr>
            <a:r>
              <a:rPr lang="he-IL" sz="1200">
                <a:solidFill>
                  <a:schemeClr val="accent1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צפי יציאה לביצוע: תחילת  2027</a:t>
            </a:r>
          </a:p>
        </p:txBody>
      </p:sp>
    </p:spTree>
    <p:extLst>
      <p:ext uri="{BB962C8B-B14F-4D97-AF65-F5344CB8AC3E}">
        <p14:creationId xmlns:p14="http://schemas.microsoft.com/office/powerpoint/2010/main" val="354845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49EBF-5316-08C0-1362-3ECF4BFDE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F76A4C9-2E78-B2B3-D4A5-17A5EE4E31E4}"/>
              </a:ext>
            </a:extLst>
          </p:cNvPr>
          <p:cNvCxnSpPr>
            <a:cxnSpLocks/>
          </p:cNvCxnSpPr>
          <p:nvPr/>
        </p:nvCxnSpPr>
        <p:spPr>
          <a:xfrm flipH="1">
            <a:off x="6428734" y="1143000"/>
            <a:ext cx="249725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תיבת טקסט 10">
            <a:extLst>
              <a:ext uri="{FF2B5EF4-FFF2-40B4-BE49-F238E27FC236}">
                <a16:creationId xmlns:a16="http://schemas.microsoft.com/office/drawing/2014/main" id="{69C43110-CCCD-DD95-C8D3-DF2DF8851D3A}"/>
              </a:ext>
            </a:extLst>
          </p:cNvPr>
          <p:cNvSpPr txBox="1"/>
          <p:nvPr/>
        </p:nvSpPr>
        <p:spPr>
          <a:xfrm>
            <a:off x="5867401" y="1666789"/>
            <a:ext cx="3220069" cy="9240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spcBef>
                <a:spcPts val="450"/>
              </a:spcBef>
            </a:pPr>
            <a:r>
              <a:rPr lang="he-IL" sz="1600">
                <a:solidFill>
                  <a:schemeClr val="accent1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לקוח: הסוכנות היהודית ומנהלת תקומה</a:t>
            </a:r>
          </a:p>
          <a:p>
            <a:pPr algn="r">
              <a:spcBef>
                <a:spcPts val="450"/>
              </a:spcBef>
            </a:pPr>
            <a:r>
              <a:rPr lang="he-IL" sz="1600">
                <a:solidFill>
                  <a:schemeClr val="accent1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סטטוס: בביצוע </a:t>
            </a:r>
          </a:p>
        </p:txBody>
      </p:sp>
      <p:sp>
        <p:nvSpPr>
          <p:cNvPr id="12" name="תיבת טקסט 10">
            <a:extLst>
              <a:ext uri="{FF2B5EF4-FFF2-40B4-BE49-F238E27FC236}">
                <a16:creationId xmlns:a16="http://schemas.microsoft.com/office/drawing/2014/main" id="{F75E58F8-9782-EF72-3A2E-440902C3DACF}"/>
              </a:ext>
            </a:extLst>
          </p:cNvPr>
          <p:cNvSpPr txBox="1"/>
          <p:nvPr/>
        </p:nvSpPr>
        <p:spPr>
          <a:xfrm>
            <a:off x="7467600" y="171653"/>
            <a:ext cx="146415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7200" b="1">
                <a:solidFill>
                  <a:srgbClr val="002060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03</a:t>
            </a:r>
            <a:endParaRPr lang="he-IL" sz="7200" b="1">
              <a:solidFill>
                <a:srgbClr val="002060"/>
              </a:solidFill>
              <a:latin typeface="Heebo" pitchFamily="2" charset="-79"/>
              <a:ea typeface="Huninn" pitchFamily="2" charset="-128"/>
              <a:cs typeface="Heebo" pitchFamily="2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CE63E2B-CBD4-B845-DB0A-272101002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"/>
            <a:ext cx="5715000" cy="5828988"/>
          </a:xfrm>
          <a:prstGeom prst="rect">
            <a:avLst/>
          </a:prstGeom>
        </p:spPr>
      </p:pic>
      <p:sp>
        <p:nvSpPr>
          <p:cNvPr id="4" name="תיבת טקסט 10">
            <a:extLst>
              <a:ext uri="{FF2B5EF4-FFF2-40B4-BE49-F238E27FC236}">
                <a16:creationId xmlns:a16="http://schemas.microsoft.com/office/drawing/2014/main" id="{7E6C12F6-D2E9-43A8-2E74-51E167CF2359}"/>
              </a:ext>
            </a:extLst>
          </p:cNvPr>
          <p:cNvSpPr txBox="1"/>
          <p:nvPr/>
        </p:nvSpPr>
        <p:spPr>
          <a:xfrm>
            <a:off x="5867401" y="356320"/>
            <a:ext cx="19307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spcBef>
                <a:spcPts val="450"/>
              </a:spcBef>
            </a:pPr>
            <a:r>
              <a:rPr lang="he-IL" sz="1200">
                <a:solidFill>
                  <a:schemeClr val="tx2">
                    <a:lumMod val="50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בנית 1000 יח"ד </a:t>
            </a:r>
            <a:r>
              <a:rPr lang="he-IL" sz="1200" err="1">
                <a:solidFill>
                  <a:schemeClr val="tx2">
                    <a:lumMod val="50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בישובי</a:t>
            </a:r>
            <a:r>
              <a:rPr lang="he-IL" sz="1200">
                <a:solidFill>
                  <a:schemeClr val="tx2">
                    <a:lumMod val="50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חבל תקומה במסגרת שלב הגידול הדמוגרפי</a:t>
            </a:r>
          </a:p>
        </p:txBody>
      </p:sp>
    </p:spTree>
    <p:extLst>
      <p:ext uri="{BB962C8B-B14F-4D97-AF65-F5344CB8AC3E}">
        <p14:creationId xmlns:p14="http://schemas.microsoft.com/office/powerpoint/2010/main" val="1263357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1F4DC-8238-7700-F2A4-DACDE031C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10">
            <a:extLst>
              <a:ext uri="{FF2B5EF4-FFF2-40B4-BE49-F238E27FC236}">
                <a16:creationId xmlns:a16="http://schemas.microsoft.com/office/drawing/2014/main" id="{521D57C4-BC0B-BC62-C833-A2D8406B2E70}"/>
              </a:ext>
            </a:extLst>
          </p:cNvPr>
          <p:cNvSpPr txBox="1"/>
          <p:nvPr/>
        </p:nvSpPr>
        <p:spPr>
          <a:xfrm>
            <a:off x="3556968" y="581865"/>
            <a:ext cx="41596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פרויקטים הנדסיים בקנ"מ לאומי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D95D60-3DA9-9C1E-19F2-6AB7661F7141}"/>
              </a:ext>
            </a:extLst>
          </p:cNvPr>
          <p:cNvCxnSpPr>
            <a:cxnSpLocks/>
          </p:cNvCxnSpPr>
          <p:nvPr/>
        </p:nvCxnSpPr>
        <p:spPr>
          <a:xfrm flipH="1">
            <a:off x="4038600" y="1066800"/>
            <a:ext cx="477653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מציין מיקום תוכן 4">
            <a:extLst>
              <a:ext uri="{FF2B5EF4-FFF2-40B4-BE49-F238E27FC236}">
                <a16:creationId xmlns:a16="http://schemas.microsoft.com/office/drawing/2014/main" id="{B50A934B-CCC6-5E43-0A02-A0F85D505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3582" y="4732190"/>
            <a:ext cx="1373015" cy="1186657"/>
          </a:xfrm>
          <a:prstGeom prst="rect">
            <a:avLst/>
          </a:prstGeom>
          <a:ln>
            <a:noFill/>
          </a:ln>
        </p:spPr>
      </p:pic>
      <p:pic>
        <p:nvPicPr>
          <p:cNvPr id="6" name="תמונה 3">
            <a:extLst>
              <a:ext uri="{FF2B5EF4-FFF2-40B4-BE49-F238E27FC236}">
                <a16:creationId xmlns:a16="http://schemas.microsoft.com/office/drawing/2014/main" id="{0A29522E-64B5-3932-27C6-727E452C8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582" y="3066558"/>
            <a:ext cx="1354795" cy="12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תיבת טקסט 10">
            <a:extLst>
              <a:ext uri="{FF2B5EF4-FFF2-40B4-BE49-F238E27FC236}">
                <a16:creationId xmlns:a16="http://schemas.microsoft.com/office/drawing/2014/main" id="{568E57D8-F176-C0B6-A785-01B2A91FA47E}"/>
              </a:ext>
            </a:extLst>
          </p:cNvPr>
          <p:cNvSpPr txBox="1"/>
          <p:nvPr/>
        </p:nvSpPr>
        <p:spPr>
          <a:xfrm>
            <a:off x="617749" y="1390466"/>
            <a:ext cx="10569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>
                <a:solidFill>
                  <a:schemeClr val="tx2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2005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20B37C1-9DA4-DA6B-E0BC-27E7388B24B3}"/>
              </a:ext>
            </a:extLst>
          </p:cNvPr>
          <p:cNvSpPr txBox="1"/>
          <p:nvPr/>
        </p:nvSpPr>
        <p:spPr>
          <a:xfrm>
            <a:off x="2867111" y="1367660"/>
            <a:ext cx="10569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>
                <a:solidFill>
                  <a:schemeClr val="tx2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2006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818AEF-3C63-D7B0-99FE-D19EEC5D4AA3}"/>
              </a:ext>
            </a:extLst>
          </p:cNvPr>
          <p:cNvCxnSpPr>
            <a:cxnSpLocks/>
          </p:cNvCxnSpPr>
          <p:nvPr/>
        </p:nvCxnSpPr>
        <p:spPr>
          <a:xfrm>
            <a:off x="1146240" y="1769783"/>
            <a:ext cx="0" cy="339221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תיבת טקסט 10">
            <a:extLst>
              <a:ext uri="{FF2B5EF4-FFF2-40B4-BE49-F238E27FC236}">
                <a16:creationId xmlns:a16="http://schemas.microsoft.com/office/drawing/2014/main" id="{8247BA40-BF38-28E5-C239-9486DD6CF4AD}"/>
              </a:ext>
            </a:extLst>
          </p:cNvPr>
          <p:cNvSpPr txBox="1"/>
          <p:nvPr/>
        </p:nvSpPr>
        <p:spPr>
          <a:xfrm>
            <a:off x="2686314" y="2116189"/>
            <a:ext cx="1418576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kern="0"/>
            </a:defPPr>
            <a:lvl1pPr algn="ctr">
              <a:defRPr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defRPr>
            </a:lvl1pPr>
          </a:lstStyle>
          <a:p>
            <a:r>
              <a:rPr lang="he-IL"/>
              <a:t>מלחמת לבנון השניה</a:t>
            </a:r>
          </a:p>
          <a:p>
            <a:r>
              <a:rPr lang="he-IL"/>
              <a:t>השמשה ושיפוץ מקלטים תחת אש</a:t>
            </a:r>
          </a:p>
        </p:txBody>
      </p:sp>
      <p:sp>
        <p:nvSpPr>
          <p:cNvPr id="22" name="תיבת טקסט 10">
            <a:extLst>
              <a:ext uri="{FF2B5EF4-FFF2-40B4-BE49-F238E27FC236}">
                <a16:creationId xmlns:a16="http://schemas.microsoft.com/office/drawing/2014/main" id="{7C0E40D9-6219-B08A-1902-D97AB456CEDF}"/>
              </a:ext>
            </a:extLst>
          </p:cNvPr>
          <p:cNvSpPr txBox="1"/>
          <p:nvPr/>
        </p:nvSpPr>
        <p:spPr>
          <a:xfrm>
            <a:off x="204740" y="2150704"/>
            <a:ext cx="1882999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ההתנתקות</a:t>
            </a:r>
          </a:p>
          <a:p>
            <a:pPr algn="ctr"/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הקמה וניהול של כפרי מפונים</a:t>
            </a:r>
          </a:p>
        </p:txBody>
      </p:sp>
      <p:pic>
        <p:nvPicPr>
          <p:cNvPr id="24" name="מציין מיקום תוכן 3">
            <a:extLst>
              <a:ext uri="{FF2B5EF4-FFF2-40B4-BE49-F238E27FC236}">
                <a16:creationId xmlns:a16="http://schemas.microsoft.com/office/drawing/2014/main" id="{6D26DDA5-1BE6-432E-7418-F186802C7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712" y="3066558"/>
            <a:ext cx="1599056" cy="1078328"/>
          </a:xfrm>
          <a:prstGeom prst="rect">
            <a:avLst/>
          </a:prstGeom>
        </p:spPr>
      </p:pic>
      <p:pic>
        <p:nvPicPr>
          <p:cNvPr id="26" name="מציין מיקום תוכן 7">
            <a:extLst>
              <a:ext uri="{FF2B5EF4-FFF2-40B4-BE49-F238E27FC236}">
                <a16:creationId xmlns:a16="http://schemas.microsoft.com/office/drawing/2014/main" id="{0852F9BA-E6E0-BE60-81DC-1596CD57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t="190" r="202" b="19"/>
          <a:stretch>
            <a:fillRect/>
          </a:stretch>
        </p:blipFill>
        <p:spPr>
          <a:xfrm>
            <a:off x="4977405" y="3107704"/>
            <a:ext cx="1221199" cy="1198029"/>
          </a:xfrm>
          <a:prstGeom prst="rect">
            <a:avLst/>
          </a:prstGeom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" name="Picture 2" descr="D:\IMG_5723.JPG">
            <a:extLst>
              <a:ext uri="{FF2B5EF4-FFF2-40B4-BE49-F238E27FC236}">
                <a16:creationId xmlns:a16="http://schemas.microsoft.com/office/drawing/2014/main" id="{20C19CC1-EE5B-FDA9-6702-A047A99A9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"/>
          <a:stretch>
            <a:fillRect/>
          </a:stretch>
        </p:blipFill>
        <p:spPr>
          <a:xfrm>
            <a:off x="5002643" y="4732189"/>
            <a:ext cx="1202414" cy="1186657"/>
          </a:xfrm>
          <a:prstGeom prst="rect">
            <a:avLst/>
          </a:prstGeom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9" name="תיבת טקסט 10">
            <a:extLst>
              <a:ext uri="{FF2B5EF4-FFF2-40B4-BE49-F238E27FC236}">
                <a16:creationId xmlns:a16="http://schemas.microsoft.com/office/drawing/2014/main" id="{43565B6E-B6D4-21B8-F938-2862B7FEE774}"/>
              </a:ext>
            </a:extLst>
          </p:cNvPr>
          <p:cNvSpPr txBox="1"/>
          <p:nvPr/>
        </p:nvSpPr>
        <p:spPr>
          <a:xfrm>
            <a:off x="5068906" y="1365972"/>
            <a:ext cx="10569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>
                <a:solidFill>
                  <a:schemeClr val="tx2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2008</a:t>
            </a:r>
          </a:p>
        </p:txBody>
      </p:sp>
      <p:sp>
        <p:nvSpPr>
          <p:cNvPr id="31" name="תיבת טקסט 10">
            <a:extLst>
              <a:ext uri="{FF2B5EF4-FFF2-40B4-BE49-F238E27FC236}">
                <a16:creationId xmlns:a16="http://schemas.microsoft.com/office/drawing/2014/main" id="{58CCF70F-8A18-6EBE-071F-2EF393C3A5D9}"/>
              </a:ext>
            </a:extLst>
          </p:cNvPr>
          <p:cNvSpPr txBox="1"/>
          <p:nvPr/>
        </p:nvSpPr>
        <p:spPr>
          <a:xfrm>
            <a:off x="4769352" y="2109003"/>
            <a:ext cx="1509703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מיגון עוטף עזה ושדרות</a:t>
            </a:r>
          </a:p>
          <a:p>
            <a:pPr algn="ctr"/>
            <a:endParaRPr lang="he-IL" sz="1100">
              <a:solidFill>
                <a:schemeClr val="bg2">
                  <a:lumMod val="50000"/>
                </a:schemeClr>
              </a:solidFill>
              <a:latin typeface="Heebo" pitchFamily="2" charset="-79"/>
              <a:ea typeface="Huninn" pitchFamily="2" charset="-128"/>
              <a:cs typeface="Heebo" pitchFamily="2" charset="-79"/>
            </a:endParaRPr>
          </a:p>
        </p:txBody>
      </p:sp>
      <p:pic>
        <p:nvPicPr>
          <p:cNvPr id="32" name="תמונה 4">
            <a:extLst>
              <a:ext uri="{FF2B5EF4-FFF2-40B4-BE49-F238E27FC236}">
                <a16:creationId xmlns:a16="http://schemas.microsoft.com/office/drawing/2014/main" id="{B911692E-E315-A997-A449-C5D45C878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547" y="3066558"/>
            <a:ext cx="1936587" cy="1146073"/>
          </a:xfrm>
          <a:prstGeom prst="rect">
            <a:avLst/>
          </a:prstGeom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תיבת טקסט 10">
            <a:extLst>
              <a:ext uri="{FF2B5EF4-FFF2-40B4-BE49-F238E27FC236}">
                <a16:creationId xmlns:a16="http://schemas.microsoft.com/office/drawing/2014/main" id="{67097C0D-84DC-3379-9740-D7C70458FE8D}"/>
              </a:ext>
            </a:extLst>
          </p:cNvPr>
          <p:cNvSpPr txBox="1"/>
          <p:nvPr/>
        </p:nvSpPr>
        <p:spPr>
          <a:xfrm>
            <a:off x="7270701" y="1382101"/>
            <a:ext cx="10569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>
                <a:solidFill>
                  <a:schemeClr val="tx2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2010</a:t>
            </a:r>
          </a:p>
        </p:txBody>
      </p:sp>
      <p:sp>
        <p:nvSpPr>
          <p:cNvPr id="35" name="תיבת טקסט 10">
            <a:extLst>
              <a:ext uri="{FF2B5EF4-FFF2-40B4-BE49-F238E27FC236}">
                <a16:creationId xmlns:a16="http://schemas.microsoft.com/office/drawing/2014/main" id="{D9CF66A2-78B5-9F6B-C71F-1A14FDE77521}"/>
              </a:ext>
            </a:extLst>
          </p:cNvPr>
          <p:cNvSpPr txBox="1"/>
          <p:nvPr/>
        </p:nvSpPr>
        <p:spPr>
          <a:xfrm>
            <a:off x="6752641" y="2109003"/>
            <a:ext cx="213099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אסון הכרמל</a:t>
            </a:r>
          </a:p>
          <a:p>
            <a:pPr algn="ctr"/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סופרקאנקר</a:t>
            </a:r>
          </a:p>
          <a:p>
            <a:pPr algn="ctr"/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בנית בתי מגורים לקיבוצים שנפגעו</a:t>
            </a:r>
          </a:p>
        </p:txBody>
      </p:sp>
      <p:sp>
        <p:nvSpPr>
          <p:cNvPr id="7" name="תיבת טקסט 10">
            <a:extLst>
              <a:ext uri="{FF2B5EF4-FFF2-40B4-BE49-F238E27FC236}">
                <a16:creationId xmlns:a16="http://schemas.microsoft.com/office/drawing/2014/main" id="{0D36C6DC-14BB-314E-C1B7-54E291BF088D}"/>
              </a:ext>
            </a:extLst>
          </p:cNvPr>
          <p:cNvSpPr txBox="1"/>
          <p:nvPr/>
        </p:nvSpPr>
        <p:spPr>
          <a:xfrm>
            <a:off x="7584078" y="155585"/>
            <a:ext cx="143606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7200" b="1">
                <a:solidFill>
                  <a:schemeClr val="tx2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01</a:t>
            </a:r>
            <a:endParaRPr lang="he-IL" sz="7200" b="1">
              <a:solidFill>
                <a:schemeClr val="tx2">
                  <a:lumMod val="75000"/>
                </a:schemeClr>
              </a:solidFill>
              <a:latin typeface="Heebo" pitchFamily="2" charset="-79"/>
              <a:ea typeface="Huninn" pitchFamily="2" charset="-128"/>
              <a:cs typeface="Heebo" pitchFamily="2" charset="-79"/>
            </a:endParaRPr>
          </a:p>
        </p:txBody>
      </p:sp>
      <p:sp>
        <p:nvSpPr>
          <p:cNvPr id="9" name="תיבת טקסט 10">
            <a:extLst>
              <a:ext uri="{FF2B5EF4-FFF2-40B4-BE49-F238E27FC236}">
                <a16:creationId xmlns:a16="http://schemas.microsoft.com/office/drawing/2014/main" id="{E72CA891-6540-804F-E160-6499FB1C4476}"/>
              </a:ext>
            </a:extLst>
          </p:cNvPr>
          <p:cNvSpPr txBox="1"/>
          <p:nvPr/>
        </p:nvSpPr>
        <p:spPr>
          <a:xfrm>
            <a:off x="113184" y="2604680"/>
            <a:ext cx="1882999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מש"ח </a:t>
            </a:r>
            <a:r>
              <a:rPr lang="en-US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 200</a:t>
            </a:r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</a:t>
            </a:r>
          </a:p>
        </p:txBody>
      </p: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60D2DA67-8DF2-7AE6-1D5B-3C9A0D88842B}"/>
              </a:ext>
            </a:extLst>
          </p:cNvPr>
          <p:cNvCxnSpPr>
            <a:cxnSpLocks/>
          </p:cNvCxnSpPr>
          <p:nvPr/>
        </p:nvCxnSpPr>
        <p:spPr>
          <a:xfrm>
            <a:off x="7832020" y="1769782"/>
            <a:ext cx="0" cy="339221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id="{24F90A45-B858-E646-BBEE-6ACBABF7EC96}"/>
              </a:ext>
            </a:extLst>
          </p:cNvPr>
          <p:cNvCxnSpPr>
            <a:cxnSpLocks/>
          </p:cNvCxnSpPr>
          <p:nvPr/>
        </p:nvCxnSpPr>
        <p:spPr>
          <a:xfrm>
            <a:off x="5524204" y="1773696"/>
            <a:ext cx="0" cy="339221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BF3CED06-E348-F7E4-5585-8F740B25BC13}"/>
              </a:ext>
            </a:extLst>
          </p:cNvPr>
          <p:cNvCxnSpPr>
            <a:cxnSpLocks/>
          </p:cNvCxnSpPr>
          <p:nvPr/>
        </p:nvCxnSpPr>
        <p:spPr>
          <a:xfrm>
            <a:off x="3395602" y="1744075"/>
            <a:ext cx="0" cy="339221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תיבת טקסט 10">
            <a:extLst>
              <a:ext uri="{FF2B5EF4-FFF2-40B4-BE49-F238E27FC236}">
                <a16:creationId xmlns:a16="http://schemas.microsoft.com/office/drawing/2014/main" id="{F8AD05D0-12D5-01C7-8A43-3235E0B5701C}"/>
              </a:ext>
            </a:extLst>
          </p:cNvPr>
          <p:cNvSpPr txBox="1"/>
          <p:nvPr/>
        </p:nvSpPr>
        <p:spPr>
          <a:xfrm>
            <a:off x="4539026" y="2610783"/>
            <a:ext cx="1882999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מיליארד ש"ח </a:t>
            </a:r>
            <a:r>
              <a:rPr lang="en-US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 1.5 </a:t>
            </a:r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</a:t>
            </a:r>
          </a:p>
        </p:txBody>
      </p:sp>
      <p:sp>
        <p:nvSpPr>
          <p:cNvPr id="18" name="תיבת טקסט 10">
            <a:extLst>
              <a:ext uri="{FF2B5EF4-FFF2-40B4-BE49-F238E27FC236}">
                <a16:creationId xmlns:a16="http://schemas.microsoft.com/office/drawing/2014/main" id="{F55D7C14-1131-3F4B-B03F-1F41A9D9E63A}"/>
              </a:ext>
            </a:extLst>
          </p:cNvPr>
          <p:cNvSpPr txBox="1"/>
          <p:nvPr/>
        </p:nvSpPr>
        <p:spPr>
          <a:xfrm>
            <a:off x="2369367" y="2660838"/>
            <a:ext cx="1882999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מש"ח </a:t>
            </a:r>
            <a:r>
              <a:rPr lang="en-US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 500 </a:t>
            </a:r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</a:t>
            </a:r>
          </a:p>
        </p:txBody>
      </p:sp>
      <p:sp>
        <p:nvSpPr>
          <p:cNvPr id="20" name="תיבת טקסט 10">
            <a:extLst>
              <a:ext uri="{FF2B5EF4-FFF2-40B4-BE49-F238E27FC236}">
                <a16:creationId xmlns:a16="http://schemas.microsoft.com/office/drawing/2014/main" id="{1EE92498-19DD-497B-9B65-6883237711E0}"/>
              </a:ext>
            </a:extLst>
          </p:cNvPr>
          <p:cNvSpPr txBox="1"/>
          <p:nvPr/>
        </p:nvSpPr>
        <p:spPr>
          <a:xfrm>
            <a:off x="6848487" y="2674200"/>
            <a:ext cx="1882999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מש"ח </a:t>
            </a:r>
            <a:r>
              <a:rPr lang="en-US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 80 </a:t>
            </a:r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8084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0D037-C56D-BF97-1AE1-2C6BD6DF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0072BCE8-2FB4-9A76-AF2A-6B724D74BE63}"/>
              </a:ext>
            </a:extLst>
          </p:cNvPr>
          <p:cNvSpPr txBox="1"/>
          <p:nvPr/>
        </p:nvSpPr>
        <p:spPr>
          <a:xfrm>
            <a:off x="936174" y="1418933"/>
            <a:ext cx="10569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>
                <a:solidFill>
                  <a:schemeClr val="tx2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2016</a:t>
            </a:r>
          </a:p>
        </p:txBody>
      </p:sp>
      <p:sp>
        <p:nvSpPr>
          <p:cNvPr id="12" name="תיבת טקסט 10">
            <a:extLst>
              <a:ext uri="{FF2B5EF4-FFF2-40B4-BE49-F238E27FC236}">
                <a16:creationId xmlns:a16="http://schemas.microsoft.com/office/drawing/2014/main" id="{63822302-F918-3468-F4F8-032E8F319C63}"/>
              </a:ext>
            </a:extLst>
          </p:cNvPr>
          <p:cNvSpPr txBox="1"/>
          <p:nvPr/>
        </p:nvSpPr>
        <p:spPr>
          <a:xfrm>
            <a:off x="7118744" y="1418933"/>
            <a:ext cx="10569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>
                <a:solidFill>
                  <a:schemeClr val="tx2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2023</a:t>
            </a:r>
          </a:p>
        </p:txBody>
      </p:sp>
      <p:sp>
        <p:nvSpPr>
          <p:cNvPr id="14" name="תיבת טקסט 10">
            <a:extLst>
              <a:ext uri="{FF2B5EF4-FFF2-40B4-BE49-F238E27FC236}">
                <a16:creationId xmlns:a16="http://schemas.microsoft.com/office/drawing/2014/main" id="{3BA66A7B-457C-495E-9044-F459FC0C759A}"/>
              </a:ext>
            </a:extLst>
          </p:cNvPr>
          <p:cNvSpPr txBox="1"/>
          <p:nvPr/>
        </p:nvSpPr>
        <p:spPr>
          <a:xfrm>
            <a:off x="6722055" y="2140415"/>
            <a:ext cx="1850359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05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סיוע לממשלה בשיקום עוטף עזה-הערכת היקף נזקים </a:t>
            </a:r>
          </a:p>
        </p:txBody>
      </p:sp>
      <p:sp>
        <p:nvSpPr>
          <p:cNvPr id="19" name="תיבת טקסט 10">
            <a:extLst>
              <a:ext uri="{FF2B5EF4-FFF2-40B4-BE49-F238E27FC236}">
                <a16:creationId xmlns:a16="http://schemas.microsoft.com/office/drawing/2014/main" id="{40C6BD1F-4D7D-43EB-99B0-DCE44390191B}"/>
              </a:ext>
            </a:extLst>
          </p:cNvPr>
          <p:cNvSpPr txBox="1"/>
          <p:nvPr/>
        </p:nvSpPr>
        <p:spPr>
          <a:xfrm>
            <a:off x="461947" y="2245120"/>
            <a:ext cx="2196426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05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השריפה בכרמל</a:t>
            </a:r>
          </a:p>
          <a:p>
            <a:pPr algn="ctr"/>
            <a:r>
              <a:rPr lang="he-IL" sz="105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שיפוץ בתי תושבים מטעם מס רכוש</a:t>
            </a:r>
          </a:p>
        </p:txBody>
      </p:sp>
      <p:sp>
        <p:nvSpPr>
          <p:cNvPr id="20" name="תיבת טקסט 10">
            <a:extLst>
              <a:ext uri="{FF2B5EF4-FFF2-40B4-BE49-F238E27FC236}">
                <a16:creationId xmlns:a16="http://schemas.microsoft.com/office/drawing/2014/main" id="{B78C0D3C-76D9-5D74-075B-337C31336F3F}"/>
              </a:ext>
            </a:extLst>
          </p:cNvPr>
          <p:cNvSpPr txBox="1"/>
          <p:nvPr/>
        </p:nvSpPr>
        <p:spPr>
          <a:xfrm>
            <a:off x="4053220" y="1393114"/>
            <a:ext cx="10569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>
                <a:solidFill>
                  <a:schemeClr val="tx2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2018</a:t>
            </a:r>
          </a:p>
        </p:txBody>
      </p:sp>
      <p:sp>
        <p:nvSpPr>
          <p:cNvPr id="23" name="תיבת טקסט 10">
            <a:extLst>
              <a:ext uri="{FF2B5EF4-FFF2-40B4-BE49-F238E27FC236}">
                <a16:creationId xmlns:a16="http://schemas.microsoft.com/office/drawing/2014/main" id="{EAEDDB79-0ED4-6F92-56C3-98567A99E360}"/>
              </a:ext>
            </a:extLst>
          </p:cNvPr>
          <p:cNvSpPr txBox="1"/>
          <p:nvPr/>
        </p:nvSpPr>
        <p:spPr>
          <a:xfrm>
            <a:off x="3873063" y="2181092"/>
            <a:ext cx="1509703" cy="5770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05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מיגון 21 ישובי קו העימות בגבול הצפון</a:t>
            </a:r>
          </a:p>
          <a:p>
            <a:pPr algn="ctr"/>
            <a:endParaRPr lang="he-IL" sz="1050">
              <a:solidFill>
                <a:schemeClr val="bg2">
                  <a:lumMod val="50000"/>
                </a:schemeClr>
              </a:solidFill>
              <a:latin typeface="Heebo" pitchFamily="2" charset="-79"/>
              <a:ea typeface="Huninn" pitchFamily="2" charset="-128"/>
              <a:cs typeface="Heebo" pitchFamily="2" charset="-79"/>
            </a:endParaRPr>
          </a:p>
        </p:txBody>
      </p:sp>
      <p:pic>
        <p:nvPicPr>
          <p:cNvPr id="7" name="תמונה 3">
            <a:extLst>
              <a:ext uri="{FF2B5EF4-FFF2-40B4-BE49-F238E27FC236}">
                <a16:creationId xmlns:a16="http://schemas.microsoft.com/office/drawing/2014/main" id="{DE474EAB-970E-9669-F16F-4602DEA06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64" y="2991270"/>
            <a:ext cx="2498927" cy="147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E457F1A-D25D-F9C7-5A3D-7008DC4F0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688" y="3014464"/>
            <a:ext cx="2600777" cy="145697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3" name="מציין מיקום תוכן 3">
            <a:extLst>
              <a:ext uri="{FF2B5EF4-FFF2-40B4-BE49-F238E27FC236}">
                <a16:creationId xmlns:a16="http://schemas.microsoft.com/office/drawing/2014/main" id="{70E90719-F8A8-6C17-E6A4-3FEEF45A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3262" y="2993668"/>
            <a:ext cx="2031853" cy="15243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תיבת טקסט 10">
            <a:extLst>
              <a:ext uri="{FF2B5EF4-FFF2-40B4-BE49-F238E27FC236}">
                <a16:creationId xmlns:a16="http://schemas.microsoft.com/office/drawing/2014/main" id="{1DAD2455-417E-0679-A94B-9BEA80C7C0DE}"/>
              </a:ext>
            </a:extLst>
          </p:cNvPr>
          <p:cNvSpPr txBox="1"/>
          <p:nvPr/>
        </p:nvSpPr>
        <p:spPr>
          <a:xfrm>
            <a:off x="3520187" y="697468"/>
            <a:ext cx="415963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פרויקטים הנדסיים בקנ"מ לאומי</a:t>
            </a:r>
          </a:p>
        </p:txBody>
      </p:sp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172DC306-1396-8B70-FCB1-B4C38119D829}"/>
              </a:ext>
            </a:extLst>
          </p:cNvPr>
          <p:cNvCxnSpPr>
            <a:cxnSpLocks/>
          </p:cNvCxnSpPr>
          <p:nvPr/>
        </p:nvCxnSpPr>
        <p:spPr>
          <a:xfrm flipH="1">
            <a:off x="4038600" y="1066800"/>
            <a:ext cx="477653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תיבת טקסט 10">
            <a:extLst>
              <a:ext uri="{FF2B5EF4-FFF2-40B4-BE49-F238E27FC236}">
                <a16:creationId xmlns:a16="http://schemas.microsoft.com/office/drawing/2014/main" id="{D420940F-B71F-76ED-1C43-2962D4585AED}"/>
              </a:ext>
            </a:extLst>
          </p:cNvPr>
          <p:cNvSpPr txBox="1"/>
          <p:nvPr/>
        </p:nvSpPr>
        <p:spPr>
          <a:xfrm>
            <a:off x="7584078" y="155585"/>
            <a:ext cx="143606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7200" b="1">
                <a:solidFill>
                  <a:schemeClr val="tx2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01</a:t>
            </a:r>
            <a:endParaRPr lang="he-IL" sz="7200" b="1">
              <a:solidFill>
                <a:schemeClr val="tx2">
                  <a:lumMod val="75000"/>
                </a:schemeClr>
              </a:solidFill>
              <a:latin typeface="Heebo" pitchFamily="2" charset="-79"/>
              <a:ea typeface="Huninn" pitchFamily="2" charset="-128"/>
              <a:cs typeface="Heebo" pitchFamily="2" charset="-79"/>
            </a:endParaRPr>
          </a:p>
        </p:txBody>
      </p:sp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73D52645-F95D-11D9-6699-E8F85A8A9A52}"/>
              </a:ext>
            </a:extLst>
          </p:cNvPr>
          <p:cNvCxnSpPr>
            <a:cxnSpLocks/>
          </p:cNvCxnSpPr>
          <p:nvPr/>
        </p:nvCxnSpPr>
        <p:spPr>
          <a:xfrm>
            <a:off x="1515428" y="1905899"/>
            <a:ext cx="0" cy="339221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14">
            <a:extLst>
              <a:ext uri="{FF2B5EF4-FFF2-40B4-BE49-F238E27FC236}">
                <a16:creationId xmlns:a16="http://schemas.microsoft.com/office/drawing/2014/main" id="{921D49B2-DC32-5DFA-AF3F-7EDCC1B31BE6}"/>
              </a:ext>
            </a:extLst>
          </p:cNvPr>
          <p:cNvCxnSpPr>
            <a:cxnSpLocks/>
          </p:cNvCxnSpPr>
          <p:nvPr/>
        </p:nvCxnSpPr>
        <p:spPr>
          <a:xfrm>
            <a:off x="7669190" y="1844710"/>
            <a:ext cx="0" cy="339221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DF6EED74-6F36-FF27-65DE-88AA47AF6CF8}"/>
              </a:ext>
            </a:extLst>
          </p:cNvPr>
          <p:cNvCxnSpPr>
            <a:cxnSpLocks/>
          </p:cNvCxnSpPr>
          <p:nvPr/>
        </p:nvCxnSpPr>
        <p:spPr>
          <a:xfrm>
            <a:off x="4606043" y="1844709"/>
            <a:ext cx="0" cy="339221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תיבת טקסט 10">
            <a:extLst>
              <a:ext uri="{FF2B5EF4-FFF2-40B4-BE49-F238E27FC236}">
                <a16:creationId xmlns:a16="http://schemas.microsoft.com/office/drawing/2014/main" id="{ADC18926-6E8B-10FD-F612-D132A5D577E1}"/>
              </a:ext>
            </a:extLst>
          </p:cNvPr>
          <p:cNvSpPr txBox="1"/>
          <p:nvPr/>
        </p:nvSpPr>
        <p:spPr>
          <a:xfrm>
            <a:off x="511246" y="2627368"/>
            <a:ext cx="1882999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מש"ח </a:t>
            </a:r>
            <a:r>
              <a:rPr lang="en-US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 150 </a:t>
            </a:r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</a:t>
            </a:r>
          </a:p>
        </p:txBody>
      </p:sp>
      <p:sp>
        <p:nvSpPr>
          <p:cNvPr id="15" name="תיבת טקסט 10">
            <a:extLst>
              <a:ext uri="{FF2B5EF4-FFF2-40B4-BE49-F238E27FC236}">
                <a16:creationId xmlns:a16="http://schemas.microsoft.com/office/drawing/2014/main" id="{15D4C39C-1F15-1C77-DF25-7651C53DCFCE}"/>
              </a:ext>
            </a:extLst>
          </p:cNvPr>
          <p:cNvSpPr txBox="1"/>
          <p:nvPr/>
        </p:nvSpPr>
        <p:spPr>
          <a:xfrm>
            <a:off x="6749755" y="2589942"/>
            <a:ext cx="1882999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</a:t>
            </a:r>
          </a:p>
        </p:txBody>
      </p:sp>
      <p:sp>
        <p:nvSpPr>
          <p:cNvPr id="18" name="תיבת טקסט 10">
            <a:extLst>
              <a:ext uri="{FF2B5EF4-FFF2-40B4-BE49-F238E27FC236}">
                <a16:creationId xmlns:a16="http://schemas.microsoft.com/office/drawing/2014/main" id="{74A8A88D-E183-5B59-3AFB-675436EEF708}"/>
              </a:ext>
            </a:extLst>
          </p:cNvPr>
          <p:cNvSpPr txBox="1"/>
          <p:nvPr/>
        </p:nvSpPr>
        <p:spPr>
          <a:xfrm>
            <a:off x="3664543" y="2602439"/>
            <a:ext cx="1882999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מש"ח </a:t>
            </a:r>
            <a:r>
              <a:rPr lang="en-US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 700 </a:t>
            </a:r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8773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A9430-4C9C-C130-9D75-F6B920AC9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תיבת טקסט 10">
            <a:extLst>
              <a:ext uri="{FF2B5EF4-FFF2-40B4-BE49-F238E27FC236}">
                <a16:creationId xmlns:a16="http://schemas.microsoft.com/office/drawing/2014/main" id="{49D23C56-D0BE-519E-8414-AF520BE18C12}"/>
              </a:ext>
            </a:extLst>
          </p:cNvPr>
          <p:cNvSpPr txBox="1"/>
          <p:nvPr/>
        </p:nvSpPr>
        <p:spPr>
          <a:xfrm>
            <a:off x="2903381" y="1380097"/>
            <a:ext cx="274590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>
                <a:solidFill>
                  <a:schemeClr val="tx2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2023 - היום</a:t>
            </a:r>
          </a:p>
        </p:txBody>
      </p:sp>
      <p:sp>
        <p:nvSpPr>
          <p:cNvPr id="14" name="תיבת טקסט 10">
            <a:extLst>
              <a:ext uri="{FF2B5EF4-FFF2-40B4-BE49-F238E27FC236}">
                <a16:creationId xmlns:a16="http://schemas.microsoft.com/office/drawing/2014/main" id="{57204922-4746-068D-4D22-8C5E8736EF17}"/>
              </a:ext>
            </a:extLst>
          </p:cNvPr>
          <p:cNvSpPr txBox="1"/>
          <p:nvPr/>
        </p:nvSpPr>
        <p:spPr>
          <a:xfrm>
            <a:off x="3045293" y="2148063"/>
            <a:ext cx="305341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חברה משקמת</a:t>
            </a:r>
          </a:p>
          <a:p>
            <a:pPr algn="ctr"/>
            <a:r>
              <a:rPr lang="he-IL" sz="14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מס רכוש (שיקום לא מתחמי)</a:t>
            </a:r>
          </a:p>
          <a:p>
            <a:pPr algn="ctr"/>
            <a:r>
              <a:rPr lang="he-IL" sz="14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כ-2,500 דירות</a:t>
            </a:r>
          </a:p>
          <a:p>
            <a:pPr algn="ctr"/>
            <a:r>
              <a:rPr lang="he-IL" sz="14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300 מיליון</a:t>
            </a:r>
          </a:p>
        </p:txBody>
      </p:sp>
      <p:sp>
        <p:nvSpPr>
          <p:cNvPr id="3" name="תיבת טקסט 10">
            <a:extLst>
              <a:ext uri="{FF2B5EF4-FFF2-40B4-BE49-F238E27FC236}">
                <a16:creationId xmlns:a16="http://schemas.microsoft.com/office/drawing/2014/main" id="{FE632403-5E02-D646-068D-5CE63F7CEB97}"/>
              </a:ext>
            </a:extLst>
          </p:cNvPr>
          <p:cNvSpPr txBox="1"/>
          <p:nvPr/>
        </p:nvSpPr>
        <p:spPr>
          <a:xfrm>
            <a:off x="3520187" y="697468"/>
            <a:ext cx="415963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פרויקטים הנדסיים בקנ"מ לאומי</a:t>
            </a:r>
          </a:p>
        </p:txBody>
      </p:sp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0C70EDCF-4785-DE25-86EC-1EA1C3813CF0}"/>
              </a:ext>
            </a:extLst>
          </p:cNvPr>
          <p:cNvCxnSpPr>
            <a:cxnSpLocks/>
          </p:cNvCxnSpPr>
          <p:nvPr/>
        </p:nvCxnSpPr>
        <p:spPr>
          <a:xfrm flipH="1">
            <a:off x="4038600" y="1066800"/>
            <a:ext cx="477653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תיבת טקסט 10">
            <a:extLst>
              <a:ext uri="{FF2B5EF4-FFF2-40B4-BE49-F238E27FC236}">
                <a16:creationId xmlns:a16="http://schemas.microsoft.com/office/drawing/2014/main" id="{EB10BA31-10CA-7D1D-471C-517B13FF17E6}"/>
              </a:ext>
            </a:extLst>
          </p:cNvPr>
          <p:cNvSpPr txBox="1"/>
          <p:nvPr/>
        </p:nvSpPr>
        <p:spPr>
          <a:xfrm>
            <a:off x="7584078" y="155585"/>
            <a:ext cx="143606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7200" b="1">
                <a:solidFill>
                  <a:schemeClr val="tx2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01</a:t>
            </a:r>
            <a:endParaRPr lang="he-IL" sz="7200" b="1">
              <a:solidFill>
                <a:schemeClr val="tx2">
                  <a:lumMod val="75000"/>
                </a:schemeClr>
              </a:solidFill>
              <a:latin typeface="Heebo" pitchFamily="2" charset="-79"/>
              <a:ea typeface="Huninn" pitchFamily="2" charset="-128"/>
              <a:cs typeface="Heebo" pitchFamily="2" charset="-79"/>
            </a:endParaRPr>
          </a:p>
        </p:txBody>
      </p:sp>
      <p:cxnSp>
        <p:nvCxnSpPr>
          <p:cNvPr id="8" name="Straight Connector 14">
            <a:extLst>
              <a:ext uri="{FF2B5EF4-FFF2-40B4-BE49-F238E27FC236}">
                <a16:creationId xmlns:a16="http://schemas.microsoft.com/office/drawing/2014/main" id="{CE6C03F8-ACEF-F87E-8988-1AF37A27E1CB}"/>
              </a:ext>
            </a:extLst>
          </p:cNvPr>
          <p:cNvCxnSpPr>
            <a:cxnSpLocks/>
          </p:cNvCxnSpPr>
          <p:nvPr/>
        </p:nvCxnSpPr>
        <p:spPr>
          <a:xfrm>
            <a:off x="4604735" y="1797377"/>
            <a:ext cx="0" cy="339221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תיבת טקסט 10">
            <a:extLst>
              <a:ext uri="{FF2B5EF4-FFF2-40B4-BE49-F238E27FC236}">
                <a16:creationId xmlns:a16="http://schemas.microsoft.com/office/drawing/2014/main" id="{D67D11EA-6231-CF9A-A845-FB25D5C05D27}"/>
              </a:ext>
            </a:extLst>
          </p:cNvPr>
          <p:cNvSpPr txBox="1"/>
          <p:nvPr/>
        </p:nvSpPr>
        <p:spPr>
          <a:xfrm>
            <a:off x="3685300" y="2542609"/>
            <a:ext cx="1882999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00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28DC4161-EBF0-BC93-DB17-5F39738EC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193" y="2362200"/>
            <a:ext cx="2495550" cy="3327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2CB32BFD-4024-4A71-559D-19ADEF1BB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915" y="3226738"/>
            <a:ext cx="2798943" cy="20992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FA4D6BB4-5975-A077-18B7-D70C92AB6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31" y="2362200"/>
            <a:ext cx="2520950" cy="3327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8171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9F476-B0F8-974B-A8A8-A6594D3E8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E8C707-7FBF-A029-D70A-211ED881D496}"/>
              </a:ext>
            </a:extLst>
          </p:cNvPr>
          <p:cNvCxnSpPr>
            <a:cxnSpLocks/>
          </p:cNvCxnSpPr>
          <p:nvPr/>
        </p:nvCxnSpPr>
        <p:spPr>
          <a:xfrm flipH="1">
            <a:off x="3200400" y="1066800"/>
            <a:ext cx="5715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תיבת טקסט 10">
            <a:extLst>
              <a:ext uri="{FF2B5EF4-FFF2-40B4-BE49-F238E27FC236}">
                <a16:creationId xmlns:a16="http://schemas.microsoft.com/office/drawing/2014/main" id="{803F3696-8D91-4A34-3EF3-E808D14E4705}"/>
              </a:ext>
            </a:extLst>
          </p:cNvPr>
          <p:cNvSpPr txBox="1"/>
          <p:nvPr/>
        </p:nvSpPr>
        <p:spPr>
          <a:xfrm>
            <a:off x="3352800" y="1608685"/>
            <a:ext cx="5478517" cy="31797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altLang="he-IL" sz="1500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ניתוח נתונים:</a:t>
            </a:r>
          </a:p>
          <a:p>
            <a:pPr algn="r" rtl="1">
              <a:lnSpc>
                <a:spcPct val="150000"/>
              </a:lnSpc>
            </a:pPr>
            <a:endParaRPr lang="he-IL" altLang="he-IL" sz="1500">
              <a:solidFill>
                <a:schemeClr val="tx1"/>
              </a:solidFill>
              <a:latin typeface="Heebo" pitchFamily="2" charset="-79"/>
              <a:ea typeface="Huninn" pitchFamily="2" charset="-128"/>
              <a:cs typeface="Heebo" pitchFamily="2" charset="-79"/>
            </a:endParaRPr>
          </a:p>
          <a:p>
            <a:pPr marL="285750" indent="-2857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altLang="he-IL" sz="1500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כיום ממתינים בתור כ- 30,000- קשישים לפתרון דיור סוציאלי (חיים רק מקצבת זיקנה, ללא פנסיה וללא נכס)</a:t>
            </a:r>
          </a:p>
          <a:p>
            <a:pPr marL="285750" indent="-2857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altLang="he-IL" sz="1500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40% ניצולי שואה</a:t>
            </a:r>
          </a:p>
          <a:p>
            <a:pPr marL="285750" indent="-2857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altLang="he-IL" sz="1500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 גיל ממוצע- 79 </a:t>
            </a:r>
          </a:p>
          <a:p>
            <a:pPr marL="285750" indent="-2857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altLang="he-IL" sz="1500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עצמאיים</a:t>
            </a:r>
          </a:p>
          <a:p>
            <a:pPr marL="285750" indent="-2857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altLang="he-IL" sz="1500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זמן המתנה בתור למעלה מ-10 שנים</a:t>
            </a:r>
          </a:p>
          <a:p>
            <a:pPr marL="285750" indent="-2857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altLang="he-IL" sz="1500">
                <a:solidFill>
                  <a:schemeClr val="tx1"/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75% נשים    </a:t>
            </a:r>
          </a:p>
        </p:txBody>
      </p:sp>
      <p:sp>
        <p:nvSpPr>
          <p:cNvPr id="4" name="תיבת טקסט 10">
            <a:extLst>
              <a:ext uri="{FF2B5EF4-FFF2-40B4-BE49-F238E27FC236}">
                <a16:creationId xmlns:a16="http://schemas.microsoft.com/office/drawing/2014/main" id="{0FF403B8-58CA-3A3E-6006-1C6BE2232A77}"/>
              </a:ext>
            </a:extLst>
          </p:cNvPr>
          <p:cNvSpPr txBox="1"/>
          <p:nvPr/>
        </p:nvSpPr>
        <p:spPr>
          <a:xfrm>
            <a:off x="2590801" y="738817"/>
            <a:ext cx="50834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יצירת פתרונות דיור סוציאליים לקשישים נזקקים</a:t>
            </a:r>
          </a:p>
        </p:txBody>
      </p:sp>
      <p:sp>
        <p:nvSpPr>
          <p:cNvPr id="6" name="תיבת טקסט 10">
            <a:extLst>
              <a:ext uri="{FF2B5EF4-FFF2-40B4-BE49-F238E27FC236}">
                <a16:creationId xmlns:a16="http://schemas.microsoft.com/office/drawing/2014/main" id="{5B1B89B0-EEC4-FFCC-72CD-35D2730E9767}"/>
              </a:ext>
            </a:extLst>
          </p:cNvPr>
          <p:cNvSpPr txBox="1"/>
          <p:nvPr/>
        </p:nvSpPr>
        <p:spPr>
          <a:xfrm>
            <a:off x="7584078" y="155585"/>
            <a:ext cx="143606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7200" b="1">
                <a:solidFill>
                  <a:schemeClr val="tx2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02</a:t>
            </a:r>
            <a:endParaRPr lang="he-IL" sz="7200" b="1">
              <a:solidFill>
                <a:schemeClr val="tx2">
                  <a:lumMod val="75000"/>
                </a:schemeClr>
              </a:solidFill>
              <a:latin typeface="Heebo" pitchFamily="2" charset="-79"/>
              <a:ea typeface="Huninn" pitchFamily="2" charset="-128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7693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B3675-FB95-44ED-83FE-8FBF05D8D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6557E226-049A-D51B-2ADD-FA246B60D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"/>
          <a:stretch>
            <a:fillRect/>
          </a:stretch>
        </p:blipFill>
        <p:spPr>
          <a:xfrm>
            <a:off x="6371773" y="1763324"/>
            <a:ext cx="2056841" cy="3686421"/>
          </a:xfrm>
          <a:prstGeom prst="rect">
            <a:avLst/>
          </a:prstGeom>
        </p:spPr>
      </p:pic>
      <p:pic>
        <p:nvPicPr>
          <p:cNvPr id="8" name="מציין מיקום תוכן 4">
            <a:extLst>
              <a:ext uri="{FF2B5EF4-FFF2-40B4-BE49-F238E27FC236}">
                <a16:creationId xmlns:a16="http://schemas.microsoft.com/office/drawing/2014/main" id="{7AAE9BF1-0EB9-A9B2-F291-84EB388E7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6" t="180" r="-1"/>
          <a:stretch>
            <a:fillRect/>
          </a:stretch>
        </p:blipFill>
        <p:spPr>
          <a:xfrm>
            <a:off x="4043855" y="2063836"/>
            <a:ext cx="2014273" cy="3385910"/>
          </a:xfrm>
          <a:prstGeom prst="rect">
            <a:avLst/>
          </a:prstGeom>
        </p:spPr>
      </p:pic>
      <p:pic>
        <p:nvPicPr>
          <p:cNvPr id="12" name="מציין מיקום תוכן 4">
            <a:extLst>
              <a:ext uri="{FF2B5EF4-FFF2-40B4-BE49-F238E27FC236}">
                <a16:creationId xmlns:a16="http://schemas.microsoft.com/office/drawing/2014/main" id="{7FF3F7C2-D565-C773-8B90-5A2D97F0F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700" r="38841" b="65144"/>
          <a:stretch>
            <a:fillRect/>
          </a:stretch>
        </p:blipFill>
        <p:spPr>
          <a:xfrm>
            <a:off x="376156" y="2284561"/>
            <a:ext cx="3452964" cy="1144439"/>
          </a:xfrm>
          <a:prstGeom prst="rect">
            <a:avLst/>
          </a:prstGeom>
        </p:spPr>
      </p:pic>
      <p:cxnSp>
        <p:nvCxnSpPr>
          <p:cNvPr id="2" name="Straight Connector 2">
            <a:extLst>
              <a:ext uri="{FF2B5EF4-FFF2-40B4-BE49-F238E27FC236}">
                <a16:creationId xmlns:a16="http://schemas.microsoft.com/office/drawing/2014/main" id="{58B82867-AE89-F4D8-3588-56A8B37B3EDE}"/>
              </a:ext>
            </a:extLst>
          </p:cNvPr>
          <p:cNvCxnSpPr>
            <a:cxnSpLocks/>
          </p:cNvCxnSpPr>
          <p:nvPr/>
        </p:nvCxnSpPr>
        <p:spPr>
          <a:xfrm flipH="1">
            <a:off x="3200400" y="1066800"/>
            <a:ext cx="5715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תיבת טקסט 10">
            <a:extLst>
              <a:ext uri="{FF2B5EF4-FFF2-40B4-BE49-F238E27FC236}">
                <a16:creationId xmlns:a16="http://schemas.microsoft.com/office/drawing/2014/main" id="{BEB4FD0A-25F1-6279-60E1-A4BF65570ED0}"/>
              </a:ext>
            </a:extLst>
          </p:cNvPr>
          <p:cNvSpPr txBox="1"/>
          <p:nvPr/>
        </p:nvSpPr>
        <p:spPr>
          <a:xfrm>
            <a:off x="2590801" y="738817"/>
            <a:ext cx="50834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יצירת פתרונות דיור סוציאליים לקשישים נזקקים</a:t>
            </a:r>
          </a:p>
        </p:txBody>
      </p:sp>
      <p:sp>
        <p:nvSpPr>
          <p:cNvPr id="5" name="תיבת טקסט 10">
            <a:extLst>
              <a:ext uri="{FF2B5EF4-FFF2-40B4-BE49-F238E27FC236}">
                <a16:creationId xmlns:a16="http://schemas.microsoft.com/office/drawing/2014/main" id="{5DC5BD95-0ADD-E2A6-48D7-E24C1FEDE805}"/>
              </a:ext>
            </a:extLst>
          </p:cNvPr>
          <p:cNvSpPr txBox="1"/>
          <p:nvPr/>
        </p:nvSpPr>
        <p:spPr>
          <a:xfrm>
            <a:off x="7584078" y="155585"/>
            <a:ext cx="143606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7200" b="1">
                <a:solidFill>
                  <a:schemeClr val="tx2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02</a:t>
            </a:r>
            <a:endParaRPr lang="he-IL" sz="7200" b="1">
              <a:solidFill>
                <a:schemeClr val="tx2">
                  <a:lumMod val="75000"/>
                </a:schemeClr>
              </a:solidFill>
              <a:latin typeface="Heebo" pitchFamily="2" charset="-79"/>
              <a:ea typeface="Huninn" pitchFamily="2" charset="-128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33229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E8E6-0D87-4FD3-F695-5C0BCCBAE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2BE5E67-12F3-C2F8-DD25-820ACABB0A6E}"/>
              </a:ext>
            </a:extLst>
          </p:cNvPr>
          <p:cNvSpPr txBox="1"/>
          <p:nvPr/>
        </p:nvSpPr>
        <p:spPr>
          <a:xfrm>
            <a:off x="4232048" y="4885476"/>
            <a:ext cx="4481227" cy="461665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indent="-181545" algn="r" defTabSz="674258" rtl="1">
              <a:defRPr/>
            </a:pPr>
            <a:r>
              <a:rPr lang="he-IL" sz="1500">
                <a:solidFill>
                  <a:schemeClr val="tx1">
                    <a:lumMod val="65000"/>
                    <a:lumOff val="35000"/>
                  </a:schemeClr>
                </a:solidFill>
                <a:latin typeface="Heebo" pitchFamily="2" charset="-79"/>
                <a:cs typeface="Heebo" pitchFamily="2" charset="-79"/>
              </a:rPr>
              <a:t>*ארגונים הפועלים ללא כוונת רווח ואינם חלק ממוסדות המדינה והשלטון המקומי</a:t>
            </a:r>
          </a:p>
        </p:txBody>
      </p:sp>
      <p:grpSp>
        <p:nvGrpSpPr>
          <p:cNvPr id="8" name="Group 53">
            <a:extLst>
              <a:ext uri="{FF2B5EF4-FFF2-40B4-BE49-F238E27FC236}">
                <a16:creationId xmlns:a16="http://schemas.microsoft.com/office/drawing/2014/main" id="{CDF23453-7AC0-A225-AC75-6DF0641EE6F8}"/>
              </a:ext>
            </a:extLst>
          </p:cNvPr>
          <p:cNvGrpSpPr>
            <a:grpSpLocks/>
          </p:cNvGrpSpPr>
          <p:nvPr/>
        </p:nvGrpSpPr>
        <p:grpSpPr bwMode="auto">
          <a:xfrm>
            <a:off x="674994" y="1864583"/>
            <a:ext cx="3548587" cy="3174009"/>
            <a:chOff x="1724554" y="3518046"/>
            <a:chExt cx="2839436" cy="2578077"/>
          </a:xfrm>
        </p:grpSpPr>
        <p:grpSp>
          <p:nvGrpSpPr>
            <p:cNvPr id="9" name="Group 22">
              <a:extLst>
                <a:ext uri="{FF2B5EF4-FFF2-40B4-BE49-F238E27FC236}">
                  <a16:creationId xmlns:a16="http://schemas.microsoft.com/office/drawing/2014/main" id="{0694AB52-E94E-6987-4DD5-595223659F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4554" y="3518046"/>
              <a:ext cx="2839436" cy="2578077"/>
              <a:chOff x="2108200" y="3201988"/>
              <a:chExt cx="3173413" cy="2881312"/>
            </a:xfrm>
          </p:grpSpPr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F295D444-19CA-B934-E220-C1BFBE306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768" y="3201988"/>
                <a:ext cx="1226606" cy="1566169"/>
              </a:xfrm>
              <a:custGeom>
                <a:avLst/>
                <a:gdLst/>
                <a:ahLst/>
                <a:cxnLst>
                  <a:cxn ang="0">
                    <a:pos x="284" y="422"/>
                  </a:cxn>
                  <a:cxn ang="0">
                    <a:pos x="371" y="475"/>
                  </a:cxn>
                  <a:cxn ang="0">
                    <a:pos x="372" y="471"/>
                  </a:cxn>
                  <a:cxn ang="0">
                    <a:pos x="268" y="256"/>
                  </a:cxn>
                  <a:cxn ang="0">
                    <a:pos x="268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302"/>
                  </a:cxn>
                  <a:cxn ang="0">
                    <a:pos x="96" y="277"/>
                  </a:cxn>
                  <a:cxn ang="0">
                    <a:pos x="284" y="422"/>
                  </a:cxn>
                </a:cxnLst>
                <a:rect l="0" t="0" r="r" b="b"/>
                <a:pathLst>
                  <a:path w="372" h="475">
                    <a:moveTo>
                      <a:pt x="284" y="422"/>
                    </a:moveTo>
                    <a:cubicBezTo>
                      <a:pt x="371" y="475"/>
                      <a:pt x="371" y="475"/>
                      <a:pt x="371" y="475"/>
                    </a:cubicBezTo>
                    <a:cubicBezTo>
                      <a:pt x="372" y="474"/>
                      <a:pt x="372" y="472"/>
                      <a:pt x="372" y="471"/>
                    </a:cubicBezTo>
                    <a:cubicBezTo>
                      <a:pt x="372" y="384"/>
                      <a:pt x="331" y="306"/>
                      <a:pt x="268" y="256"/>
                    </a:cubicBezTo>
                    <a:cubicBezTo>
                      <a:pt x="268" y="0"/>
                      <a:pt x="268" y="0"/>
                      <a:pt x="26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28" y="286"/>
                      <a:pt x="61" y="277"/>
                      <a:pt x="96" y="277"/>
                    </a:cubicBezTo>
                    <a:cubicBezTo>
                      <a:pt x="186" y="277"/>
                      <a:pt x="262" y="339"/>
                      <a:pt x="284" y="422"/>
                    </a:cubicBezTo>
                    <a:close/>
                  </a:path>
                </a:pathLst>
              </a:custGeom>
              <a:solidFill>
                <a:srgbClr val="F46859"/>
              </a:soli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lIns="60512" tIns="30256" rIns="60512" bIns="30256"/>
              <a:lstStyle/>
              <a:p>
                <a:pPr defTabSz="674258">
                  <a:defRPr/>
                </a:pPr>
                <a:endParaRPr lang="he-IL" sz="1324">
                  <a:solidFill>
                    <a:srgbClr val="000000"/>
                  </a:solidFill>
                  <a:latin typeface="Georgia" pitchFamily="18" charset="0"/>
                  <a:cs typeface="+mn-cs"/>
                </a:endParaRPr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02E1CB3B-3D6C-1074-F89B-B90849EFA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1555" y="4772158"/>
                <a:ext cx="1930058" cy="1311142"/>
              </a:xfrm>
              <a:custGeom>
                <a:avLst/>
                <a:gdLst/>
                <a:ahLst/>
                <a:cxnLst>
                  <a:cxn ang="0">
                    <a:pos x="318" y="0"/>
                  </a:cxn>
                  <a:cxn ang="0">
                    <a:pos x="288" y="104"/>
                  </a:cxn>
                  <a:cxn ang="0">
                    <a:pos x="95" y="191"/>
                  </a:cxn>
                  <a:cxn ang="0">
                    <a:pos x="0" y="245"/>
                  </a:cxn>
                  <a:cxn ang="0">
                    <a:pos x="223" y="257"/>
                  </a:cxn>
                  <a:cxn ang="0">
                    <a:pos x="441" y="397"/>
                  </a:cxn>
                  <a:cxn ang="0">
                    <a:pos x="585" y="171"/>
                  </a:cxn>
                  <a:cxn ang="0">
                    <a:pos x="318" y="0"/>
                  </a:cxn>
                </a:cxnLst>
                <a:rect l="0" t="0" r="r" b="b"/>
                <a:pathLst>
                  <a:path w="585" h="397">
                    <a:moveTo>
                      <a:pt x="318" y="0"/>
                    </a:moveTo>
                    <a:cubicBezTo>
                      <a:pt x="318" y="36"/>
                      <a:pt x="309" y="72"/>
                      <a:pt x="288" y="104"/>
                    </a:cubicBezTo>
                    <a:cubicBezTo>
                      <a:pt x="245" y="171"/>
                      <a:pt x="169" y="203"/>
                      <a:pt x="95" y="191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71" y="282"/>
                      <a:pt x="152" y="284"/>
                      <a:pt x="223" y="257"/>
                    </a:cubicBezTo>
                    <a:cubicBezTo>
                      <a:pt x="441" y="397"/>
                      <a:pt x="441" y="397"/>
                      <a:pt x="441" y="397"/>
                    </a:cubicBezTo>
                    <a:cubicBezTo>
                      <a:pt x="585" y="171"/>
                      <a:pt x="585" y="171"/>
                      <a:pt x="585" y="171"/>
                    </a:cubicBezTo>
                    <a:lnTo>
                      <a:pt x="318" y="0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lIns="60512" tIns="30256" rIns="60512" bIns="30256"/>
              <a:lstStyle/>
              <a:p>
                <a:pPr defTabSz="674258">
                  <a:defRPr/>
                </a:pPr>
                <a:endParaRPr lang="he-IL" sz="1324">
                  <a:solidFill>
                    <a:srgbClr val="000000"/>
                  </a:solidFill>
                  <a:latin typeface="Georgia" pitchFamily="18" charset="0"/>
                  <a:cs typeface="+mn-cs"/>
                </a:endParaRPr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95D35599-34F6-3297-A309-76131D95A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8200" y="3976072"/>
                <a:ext cx="1343848" cy="1857201"/>
              </a:xfrm>
              <a:custGeom>
                <a:avLst/>
                <a:gdLst/>
                <a:ahLst/>
                <a:cxnLst>
                  <a:cxn ang="0">
                    <a:pos x="330" y="332"/>
                  </a:cxn>
                  <a:cxn ang="0">
                    <a:pos x="361" y="103"/>
                  </a:cxn>
                  <a:cxn ang="0">
                    <a:pos x="361" y="0"/>
                  </a:cxn>
                  <a:cxn ang="0">
                    <a:pos x="227" y="202"/>
                  </a:cxn>
                  <a:cxn ang="0">
                    <a:pos x="0" y="328"/>
                  </a:cxn>
                  <a:cxn ang="0">
                    <a:pos x="131" y="562"/>
                  </a:cxn>
                  <a:cxn ang="0">
                    <a:pos x="407" y="408"/>
                  </a:cxn>
                  <a:cxn ang="0">
                    <a:pos x="330" y="332"/>
                  </a:cxn>
                </a:cxnLst>
                <a:rect l="0" t="0" r="r" b="b"/>
                <a:pathLst>
                  <a:path w="407" h="562">
                    <a:moveTo>
                      <a:pt x="330" y="332"/>
                    </a:moveTo>
                    <a:cubicBezTo>
                      <a:pt x="288" y="256"/>
                      <a:pt x="303" y="163"/>
                      <a:pt x="361" y="103"/>
                    </a:cubicBezTo>
                    <a:cubicBezTo>
                      <a:pt x="361" y="0"/>
                      <a:pt x="361" y="0"/>
                      <a:pt x="361" y="0"/>
                    </a:cubicBezTo>
                    <a:cubicBezTo>
                      <a:pt x="285" y="44"/>
                      <a:pt x="237" y="120"/>
                      <a:pt x="227" y="202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131" y="562"/>
                      <a:pt x="131" y="562"/>
                      <a:pt x="131" y="562"/>
                    </a:cubicBezTo>
                    <a:cubicBezTo>
                      <a:pt x="407" y="408"/>
                      <a:pt x="407" y="408"/>
                      <a:pt x="407" y="408"/>
                    </a:cubicBezTo>
                    <a:cubicBezTo>
                      <a:pt x="376" y="391"/>
                      <a:pt x="349" y="366"/>
                      <a:pt x="330" y="332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lIns="60512" tIns="30256" rIns="60512" bIns="30256"/>
              <a:lstStyle/>
              <a:p>
                <a:pPr defTabSz="674258">
                  <a:defRPr/>
                </a:pPr>
                <a:endParaRPr lang="he-IL" sz="1324">
                  <a:solidFill>
                    <a:srgbClr val="000000"/>
                  </a:solidFill>
                  <a:latin typeface="Georgia" pitchFamily="18" charset="0"/>
                  <a:cs typeface="+mn-cs"/>
                </a:endParaRPr>
              </a:p>
            </p:txBody>
          </p:sp>
        </p:grpSp>
        <p:sp>
          <p:nvSpPr>
            <p:cNvPr id="10" name="Oval 55">
              <a:extLst>
                <a:ext uri="{FF2B5EF4-FFF2-40B4-BE49-F238E27FC236}">
                  <a16:creationId xmlns:a16="http://schemas.microsoft.com/office/drawing/2014/main" id="{063002AC-88C6-2131-03E7-D600CA022DE1}"/>
                </a:ext>
              </a:extLst>
            </p:cNvPr>
            <p:cNvSpPr/>
            <p:nvPr/>
          </p:nvSpPr>
          <p:spPr bwMode="ltGray">
            <a:xfrm>
              <a:off x="2747139" y="4443326"/>
              <a:ext cx="931787" cy="931544"/>
            </a:xfrm>
            <a:prstGeom prst="ellipse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defTabSz="674258" rtl="1">
                <a:defRPr/>
              </a:pPr>
              <a:r>
                <a:rPr lang="he-IL" sz="1324" b="1">
                  <a:solidFill>
                    <a:srgbClr val="FFFFFF"/>
                  </a:solidFill>
                </a:rPr>
                <a:t>מיזם </a:t>
              </a:r>
            </a:p>
            <a:p>
              <a:pPr algn="ctr" defTabSz="674258" rtl="1">
                <a:defRPr/>
              </a:pPr>
              <a:r>
                <a:rPr lang="he-IL" sz="1324" b="1">
                  <a:solidFill>
                    <a:srgbClr val="FFFFFF"/>
                  </a:solidFill>
                </a:rPr>
                <a:t>גיל זהב</a:t>
              </a:r>
            </a:p>
            <a:p>
              <a:pPr algn="ctr" defTabSz="674258" rtl="1">
                <a:defRPr/>
              </a:pPr>
              <a:r>
                <a:rPr lang="he-IL" sz="1324" b="1">
                  <a:solidFill>
                    <a:srgbClr val="FFFFFF"/>
                  </a:solidFill>
                </a:rPr>
                <a:t>ציבורי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ABC229-7212-9F8D-1171-4AB85412C34B}"/>
                </a:ext>
              </a:extLst>
            </p:cNvPr>
            <p:cNvSpPr txBox="1"/>
            <p:nvPr/>
          </p:nvSpPr>
          <p:spPr>
            <a:xfrm>
              <a:off x="2933144" y="3518046"/>
              <a:ext cx="806608" cy="795526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674258" rtl="1">
                <a:defRPr/>
              </a:pPr>
              <a:r>
                <a:rPr lang="he-IL" sz="1324">
                  <a:solidFill>
                    <a:srgbClr val="FFFFFF"/>
                  </a:solidFill>
                </a:rPr>
                <a:t>המדינה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9119DB-F75C-291F-6356-6AFA8A08DCB2}"/>
                </a:ext>
              </a:extLst>
            </p:cNvPr>
            <p:cNvSpPr txBox="1"/>
            <p:nvPr/>
          </p:nvSpPr>
          <p:spPr>
            <a:xfrm>
              <a:off x="1857667" y="4906861"/>
              <a:ext cx="807490" cy="795526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674258" rtl="1">
                <a:defRPr/>
              </a:pPr>
              <a:r>
                <a:rPr lang="he-IL" sz="1324">
                  <a:solidFill>
                    <a:srgbClr val="FFFFFF"/>
                  </a:solidFill>
                </a:rPr>
                <a:t>המגזר הפרטי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9582FB-3241-E08B-80C9-87900C61E210}"/>
                </a:ext>
              </a:extLst>
            </p:cNvPr>
            <p:cNvSpPr txBox="1"/>
            <p:nvPr/>
          </p:nvSpPr>
          <p:spPr>
            <a:xfrm>
              <a:off x="3626034" y="5117152"/>
              <a:ext cx="807490" cy="796421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674258" rtl="1">
                <a:defRPr/>
              </a:pPr>
              <a:r>
                <a:rPr lang="he-IL" sz="1324">
                  <a:solidFill>
                    <a:srgbClr val="FFFFFF"/>
                  </a:solidFill>
                </a:rPr>
                <a:t>המגזר השלישי*</a:t>
              </a:r>
            </a:p>
          </p:txBody>
        </p:sp>
      </p:grp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51ED784B-6DA1-D456-EF4C-24D9A25D6158}"/>
              </a:ext>
            </a:extLst>
          </p:cNvPr>
          <p:cNvSpPr txBox="1">
            <a:spLocks/>
          </p:cNvSpPr>
          <p:nvPr/>
        </p:nvSpPr>
        <p:spPr>
          <a:xfrm>
            <a:off x="4866642" y="1419199"/>
            <a:ext cx="3589808" cy="5057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he-IL" altLang="he-IL" sz="1500">
                <a:latin typeface="Heebo" pitchFamily="2" charset="-79"/>
                <a:ea typeface="Huninn" pitchFamily="2" charset="-128"/>
                <a:cs typeface="Heebo" pitchFamily="2" charset="-79"/>
              </a:rPr>
              <a:t>מודל מבוסס </a:t>
            </a:r>
            <a:r>
              <a:rPr lang="en-US" altLang="he-IL" sz="1500">
                <a:latin typeface="Heebo" pitchFamily="2" charset="-79"/>
                <a:ea typeface="Huninn" pitchFamily="2" charset="-128"/>
                <a:cs typeface="Heebo" pitchFamily="2" charset="-79"/>
              </a:rPr>
              <a:t>P.P.P</a:t>
            </a:r>
            <a:endParaRPr lang="he-IL" altLang="he-IL" sz="1500">
              <a:latin typeface="Heebo" pitchFamily="2" charset="-79"/>
              <a:ea typeface="Huninn" pitchFamily="2" charset="-128"/>
              <a:cs typeface="Heebo" pitchFamily="2" charset="-79"/>
            </a:endParaRPr>
          </a:p>
          <a:p>
            <a:pPr rtl="1"/>
            <a:endParaRPr lang="he-IL" altLang="he-IL" sz="1500">
              <a:latin typeface="Heebo" pitchFamily="2" charset="-79"/>
              <a:ea typeface="Huninn" pitchFamily="2" charset="-128"/>
              <a:cs typeface="Heebo" pitchFamily="2" charset="-79"/>
            </a:endParaRPr>
          </a:p>
          <a:p>
            <a:pPr rtl="1"/>
            <a:r>
              <a:rPr lang="en-US" altLang="he-IL" sz="2100">
                <a:latin typeface="Heebo" pitchFamily="2" charset="-79"/>
                <a:ea typeface="Huninn" pitchFamily="2" charset="-128"/>
                <a:cs typeface="Heebo" pitchFamily="2" charset="-79"/>
              </a:rPr>
              <a:t>Private- Public- Partnership</a:t>
            </a:r>
            <a:endParaRPr lang="he-IL" altLang="he-IL" sz="2100">
              <a:latin typeface="Heebo" pitchFamily="2" charset="-79"/>
              <a:ea typeface="Huninn" pitchFamily="2" charset="-128"/>
              <a:cs typeface="Heebo" pitchFamily="2" charset="-79"/>
            </a:endParaRPr>
          </a:p>
          <a:p>
            <a:endParaRPr lang="en-US" altLang="he-IL" sz="1600"/>
          </a:p>
        </p:txBody>
      </p:sp>
      <p:grpSp>
        <p:nvGrpSpPr>
          <p:cNvPr id="7" name="Group 53">
            <a:extLst>
              <a:ext uri="{FF2B5EF4-FFF2-40B4-BE49-F238E27FC236}">
                <a16:creationId xmlns:a16="http://schemas.microsoft.com/office/drawing/2014/main" id="{CC6A39F6-7F01-2381-F73B-04FB5F9D3550}"/>
              </a:ext>
            </a:extLst>
          </p:cNvPr>
          <p:cNvGrpSpPr>
            <a:grpSpLocks/>
          </p:cNvGrpSpPr>
          <p:nvPr/>
        </p:nvGrpSpPr>
        <p:grpSpPr bwMode="auto">
          <a:xfrm>
            <a:off x="849818" y="1864583"/>
            <a:ext cx="3382230" cy="3174009"/>
            <a:chOff x="1857667" y="3518046"/>
            <a:chExt cx="2706324" cy="2578077"/>
          </a:xfrm>
        </p:grpSpPr>
        <p:grpSp>
          <p:nvGrpSpPr>
            <p:cNvPr id="21" name="Group 22">
              <a:extLst>
                <a:ext uri="{FF2B5EF4-FFF2-40B4-BE49-F238E27FC236}">
                  <a16:creationId xmlns:a16="http://schemas.microsoft.com/office/drawing/2014/main" id="{46897398-A2F8-28A9-B8D9-2F39BE57FE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7056" y="3518046"/>
              <a:ext cx="1726935" cy="2578077"/>
              <a:chOff x="3351555" y="3201988"/>
              <a:chExt cx="1930058" cy="2881312"/>
            </a:xfrm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97E00A9A-4E36-2D1A-EF6E-7368B90A4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768" y="3201988"/>
                <a:ext cx="1226606" cy="1566169"/>
              </a:xfrm>
              <a:custGeom>
                <a:avLst/>
                <a:gdLst/>
                <a:ahLst/>
                <a:cxnLst>
                  <a:cxn ang="0">
                    <a:pos x="284" y="422"/>
                  </a:cxn>
                  <a:cxn ang="0">
                    <a:pos x="371" y="475"/>
                  </a:cxn>
                  <a:cxn ang="0">
                    <a:pos x="372" y="471"/>
                  </a:cxn>
                  <a:cxn ang="0">
                    <a:pos x="268" y="256"/>
                  </a:cxn>
                  <a:cxn ang="0">
                    <a:pos x="268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302"/>
                  </a:cxn>
                  <a:cxn ang="0">
                    <a:pos x="96" y="277"/>
                  </a:cxn>
                  <a:cxn ang="0">
                    <a:pos x="284" y="422"/>
                  </a:cxn>
                </a:cxnLst>
                <a:rect l="0" t="0" r="r" b="b"/>
                <a:pathLst>
                  <a:path w="372" h="475">
                    <a:moveTo>
                      <a:pt x="284" y="422"/>
                    </a:moveTo>
                    <a:cubicBezTo>
                      <a:pt x="371" y="475"/>
                      <a:pt x="371" y="475"/>
                      <a:pt x="371" y="475"/>
                    </a:cubicBezTo>
                    <a:cubicBezTo>
                      <a:pt x="372" y="474"/>
                      <a:pt x="372" y="472"/>
                      <a:pt x="372" y="471"/>
                    </a:cubicBezTo>
                    <a:cubicBezTo>
                      <a:pt x="372" y="384"/>
                      <a:pt x="331" y="306"/>
                      <a:pt x="268" y="256"/>
                    </a:cubicBezTo>
                    <a:cubicBezTo>
                      <a:pt x="268" y="0"/>
                      <a:pt x="268" y="0"/>
                      <a:pt x="26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28" y="286"/>
                      <a:pt x="61" y="277"/>
                      <a:pt x="96" y="277"/>
                    </a:cubicBezTo>
                    <a:cubicBezTo>
                      <a:pt x="186" y="277"/>
                      <a:pt x="262" y="339"/>
                      <a:pt x="284" y="42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lIns="60512" tIns="30256" rIns="60512" bIns="30256"/>
              <a:lstStyle/>
              <a:p>
                <a:pPr defTabSz="674258">
                  <a:defRPr/>
                </a:pPr>
                <a:endParaRPr lang="he-IL" sz="1324">
                  <a:solidFill>
                    <a:srgbClr val="000000"/>
                  </a:solidFill>
                  <a:latin typeface="Georgia" pitchFamily="18" charset="0"/>
                  <a:cs typeface="+mn-cs"/>
                </a:endParaRPr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9187A255-6FFD-D898-A6D6-0F51C4024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1555" y="4772158"/>
                <a:ext cx="1930058" cy="1311142"/>
              </a:xfrm>
              <a:custGeom>
                <a:avLst/>
                <a:gdLst/>
                <a:ahLst/>
                <a:cxnLst>
                  <a:cxn ang="0">
                    <a:pos x="318" y="0"/>
                  </a:cxn>
                  <a:cxn ang="0">
                    <a:pos x="288" y="104"/>
                  </a:cxn>
                  <a:cxn ang="0">
                    <a:pos x="95" y="191"/>
                  </a:cxn>
                  <a:cxn ang="0">
                    <a:pos x="0" y="245"/>
                  </a:cxn>
                  <a:cxn ang="0">
                    <a:pos x="223" y="257"/>
                  </a:cxn>
                  <a:cxn ang="0">
                    <a:pos x="441" y="397"/>
                  </a:cxn>
                  <a:cxn ang="0">
                    <a:pos x="585" y="171"/>
                  </a:cxn>
                  <a:cxn ang="0">
                    <a:pos x="318" y="0"/>
                  </a:cxn>
                </a:cxnLst>
                <a:rect l="0" t="0" r="r" b="b"/>
                <a:pathLst>
                  <a:path w="585" h="397">
                    <a:moveTo>
                      <a:pt x="318" y="0"/>
                    </a:moveTo>
                    <a:cubicBezTo>
                      <a:pt x="318" y="36"/>
                      <a:pt x="309" y="72"/>
                      <a:pt x="288" y="104"/>
                    </a:cubicBezTo>
                    <a:cubicBezTo>
                      <a:pt x="245" y="171"/>
                      <a:pt x="169" y="203"/>
                      <a:pt x="95" y="191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71" y="282"/>
                      <a:pt x="152" y="284"/>
                      <a:pt x="223" y="257"/>
                    </a:cubicBezTo>
                    <a:cubicBezTo>
                      <a:pt x="441" y="397"/>
                      <a:pt x="441" y="397"/>
                      <a:pt x="441" y="397"/>
                    </a:cubicBezTo>
                    <a:cubicBezTo>
                      <a:pt x="585" y="171"/>
                      <a:pt x="585" y="171"/>
                      <a:pt x="585" y="171"/>
                    </a:cubicBezTo>
                    <a:lnTo>
                      <a:pt x="318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lIns="60512" tIns="30256" rIns="60512" bIns="30256"/>
              <a:lstStyle/>
              <a:p>
                <a:pPr defTabSz="674258">
                  <a:defRPr/>
                </a:pPr>
                <a:endParaRPr lang="he-IL" sz="1324">
                  <a:solidFill>
                    <a:srgbClr val="000000"/>
                  </a:solidFill>
                  <a:latin typeface="Georgia" pitchFamily="18" charset="0"/>
                  <a:cs typeface="+mn-cs"/>
                </a:endParaRPr>
              </a:p>
            </p:txBody>
          </p:sp>
        </p:grpSp>
        <p:sp>
          <p:nvSpPr>
            <p:cNvPr id="22" name="Oval 55">
              <a:extLst>
                <a:ext uri="{FF2B5EF4-FFF2-40B4-BE49-F238E27FC236}">
                  <a16:creationId xmlns:a16="http://schemas.microsoft.com/office/drawing/2014/main" id="{F06FE55B-72AA-239D-3748-CF9042FD7EE4}"/>
                </a:ext>
              </a:extLst>
            </p:cNvPr>
            <p:cNvSpPr/>
            <p:nvPr/>
          </p:nvSpPr>
          <p:spPr bwMode="ltGray">
            <a:xfrm>
              <a:off x="2747139" y="4443326"/>
              <a:ext cx="931787" cy="93154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defTabSz="674258" rtl="1">
                <a:defRPr/>
              </a:pPr>
              <a:r>
                <a:rPr lang="he-IL" sz="1324" b="1">
                  <a:solidFill>
                    <a:srgbClr val="FFFFFF"/>
                  </a:solidFill>
                </a:rPr>
                <a:t>מיזם </a:t>
              </a:r>
            </a:p>
            <a:p>
              <a:pPr algn="ctr" defTabSz="674258" rtl="1">
                <a:defRPr/>
              </a:pPr>
              <a:r>
                <a:rPr lang="he-IL" sz="1324" b="1">
                  <a:solidFill>
                    <a:srgbClr val="FFFFFF"/>
                  </a:solidFill>
                </a:rPr>
                <a:t>גיל זהב</a:t>
              </a:r>
            </a:p>
            <a:p>
              <a:pPr algn="ctr" defTabSz="674258" rtl="1">
                <a:defRPr/>
              </a:pPr>
              <a:r>
                <a:rPr lang="he-IL" sz="1324" b="1">
                  <a:solidFill>
                    <a:srgbClr val="FFFFFF"/>
                  </a:solidFill>
                </a:rPr>
                <a:t>ציבורי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C1BE76-531F-3D2D-7CF1-4F79502D2138}"/>
                </a:ext>
              </a:extLst>
            </p:cNvPr>
            <p:cNvSpPr txBox="1"/>
            <p:nvPr/>
          </p:nvSpPr>
          <p:spPr>
            <a:xfrm>
              <a:off x="2933144" y="3518046"/>
              <a:ext cx="806608" cy="795526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674258" rtl="1">
                <a:defRPr/>
              </a:pPr>
              <a:r>
                <a:rPr lang="he-IL" sz="1324">
                  <a:solidFill>
                    <a:srgbClr val="FFFFFF"/>
                  </a:solidFill>
                </a:rPr>
                <a:t>המדינה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F36F1B-9E07-8AF5-1595-EA9F4ED13F54}"/>
                </a:ext>
              </a:extLst>
            </p:cNvPr>
            <p:cNvSpPr txBox="1"/>
            <p:nvPr/>
          </p:nvSpPr>
          <p:spPr>
            <a:xfrm>
              <a:off x="1857667" y="4906861"/>
              <a:ext cx="807490" cy="795526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674258" rtl="1">
                <a:defRPr/>
              </a:pPr>
              <a:r>
                <a:rPr lang="he-IL" sz="1324">
                  <a:solidFill>
                    <a:srgbClr val="FFFFFF"/>
                  </a:solidFill>
                </a:rPr>
                <a:t>המגזר הפרטי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961C09-FB39-8EC0-979E-B2CC7A01687F}"/>
                </a:ext>
              </a:extLst>
            </p:cNvPr>
            <p:cNvSpPr txBox="1"/>
            <p:nvPr/>
          </p:nvSpPr>
          <p:spPr>
            <a:xfrm>
              <a:off x="3626034" y="5117152"/>
              <a:ext cx="807490" cy="796421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674258" rtl="1">
                <a:defRPr/>
              </a:pPr>
              <a:r>
                <a:rPr lang="he-IL" sz="1324">
                  <a:solidFill>
                    <a:srgbClr val="FFFFFF"/>
                  </a:solidFill>
                </a:rPr>
                <a:t>המגזר השלישי*</a:t>
              </a:r>
            </a:p>
          </p:txBody>
        </p:sp>
      </p:grpSp>
      <p:sp>
        <p:nvSpPr>
          <p:cNvPr id="29" name="מציין מיקום תוכן 2">
            <a:extLst>
              <a:ext uri="{FF2B5EF4-FFF2-40B4-BE49-F238E27FC236}">
                <a16:creationId xmlns:a16="http://schemas.microsoft.com/office/drawing/2014/main" id="{8D7FC03A-FEBD-7338-64AF-A65025E9B2C1}"/>
              </a:ext>
            </a:extLst>
          </p:cNvPr>
          <p:cNvSpPr txBox="1">
            <a:spLocks/>
          </p:cNvSpPr>
          <p:nvPr/>
        </p:nvSpPr>
        <p:spPr>
          <a:xfrm>
            <a:off x="4866642" y="1713049"/>
            <a:ext cx="3750269" cy="306305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he-IL" altLang="he-IL" sz="1200">
              <a:solidFill>
                <a:schemeClr val="bg2">
                  <a:lumMod val="50000"/>
                </a:schemeClr>
              </a:solidFill>
              <a:latin typeface="Heebo" pitchFamily="2" charset="-79"/>
              <a:ea typeface="Huninn" pitchFamily="2" charset="-128"/>
              <a:cs typeface="Heebo" pitchFamily="2" charset="-79"/>
            </a:endParaRPr>
          </a:p>
          <a:p>
            <a:endParaRPr lang="he-IL" altLang="he-IL" sz="1050"/>
          </a:p>
        </p:txBody>
      </p:sp>
      <p:sp>
        <p:nvSpPr>
          <p:cNvPr id="30" name="מציין מיקום תוכן 2">
            <a:extLst>
              <a:ext uri="{FF2B5EF4-FFF2-40B4-BE49-F238E27FC236}">
                <a16:creationId xmlns:a16="http://schemas.microsoft.com/office/drawing/2014/main" id="{FF554DB8-521D-E527-445D-E5E2B44DE402}"/>
              </a:ext>
            </a:extLst>
          </p:cNvPr>
          <p:cNvSpPr txBox="1">
            <a:spLocks/>
          </p:cNvSpPr>
          <p:nvPr/>
        </p:nvSpPr>
        <p:spPr>
          <a:xfrm>
            <a:off x="4791489" y="2712138"/>
            <a:ext cx="3750269" cy="125144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450"/>
              </a:spcBef>
            </a:pPr>
            <a:r>
              <a:rPr lang="he-IL" altLang="he-IL" sz="1500">
                <a:latin typeface="Heebo" pitchFamily="2" charset="-79"/>
                <a:ea typeface="Huninn" pitchFamily="2" charset="-128"/>
                <a:cs typeface="Heebo" pitchFamily="2" charset="-79"/>
              </a:rPr>
              <a:t>העמדת הדירות לטובת הקשישים ל-40 שנה</a:t>
            </a:r>
          </a:p>
          <a:p>
            <a:pPr algn="r" rtl="1">
              <a:spcBef>
                <a:spcPts val="450"/>
              </a:spcBef>
            </a:pPr>
            <a:r>
              <a:rPr lang="he-IL" altLang="he-IL" sz="1500">
                <a:latin typeface="Heebo" pitchFamily="2" charset="-79"/>
                <a:ea typeface="Huninn" pitchFamily="2" charset="-128"/>
                <a:cs typeface="Heebo" pitchFamily="2" charset="-79"/>
              </a:rPr>
              <a:t>הנכס ישאר בבעלות עמיגור</a:t>
            </a:r>
          </a:p>
          <a:p>
            <a:pPr algn="r" rtl="1">
              <a:spcBef>
                <a:spcPts val="450"/>
              </a:spcBef>
            </a:pPr>
            <a:r>
              <a:rPr lang="he-IL" altLang="he-IL" sz="1500">
                <a:latin typeface="Heebo" pitchFamily="2" charset="-79"/>
                <a:ea typeface="Huninn" pitchFamily="2" charset="-128"/>
                <a:cs typeface="Heebo" pitchFamily="2" charset="-79"/>
              </a:rPr>
              <a:t>רשת בטחון</a:t>
            </a:r>
          </a:p>
          <a:p>
            <a:pPr algn="r" rtl="1">
              <a:spcBef>
                <a:spcPts val="450"/>
              </a:spcBef>
            </a:pPr>
            <a:r>
              <a:rPr lang="he-IL" altLang="he-IL" sz="1500">
                <a:latin typeface="Heebo" pitchFamily="2" charset="-79"/>
                <a:ea typeface="Huninn" pitchFamily="2" charset="-128"/>
                <a:cs typeface="Heebo" pitchFamily="2" charset="-79"/>
              </a:rPr>
              <a:t>יצירת קרן אחזקה</a:t>
            </a:r>
          </a:p>
          <a:p>
            <a:pPr algn="r" rtl="1">
              <a:spcBef>
                <a:spcPts val="450"/>
              </a:spcBef>
            </a:pPr>
            <a:r>
              <a:rPr lang="he-IL" altLang="he-IL" sz="1500">
                <a:latin typeface="Heebo" pitchFamily="2" charset="-79"/>
                <a:ea typeface="Huninn" pitchFamily="2" charset="-128"/>
                <a:cs typeface="Heebo" pitchFamily="2" charset="-79"/>
              </a:rPr>
              <a:t>ניהול וחלוקת סיכונים מחודשת</a:t>
            </a:r>
          </a:p>
          <a:p>
            <a:pPr algn="r" rtl="1">
              <a:spcBef>
                <a:spcPts val="450"/>
              </a:spcBef>
            </a:pPr>
            <a:r>
              <a:rPr lang="he-IL" altLang="he-IL" sz="1500">
                <a:latin typeface="Heebo" pitchFamily="2" charset="-79"/>
                <a:ea typeface="Huninn" pitchFamily="2" charset="-128"/>
                <a:cs typeface="Heebo" pitchFamily="2" charset="-79"/>
              </a:rPr>
              <a:t>הפיכת המיזם לבר קיימא לאורך שנים</a:t>
            </a:r>
          </a:p>
          <a:p>
            <a:pPr algn="r" rtl="1">
              <a:spcBef>
                <a:spcPts val="450"/>
              </a:spcBef>
            </a:pPr>
            <a:endParaRPr lang="he-IL" altLang="he-IL" sz="1500">
              <a:latin typeface="Heebo" pitchFamily="2" charset="-79"/>
              <a:ea typeface="Huninn" pitchFamily="2" charset="-128"/>
              <a:cs typeface="Heebo" pitchFamily="2" charset="-79"/>
            </a:endParaRPr>
          </a:p>
          <a:p>
            <a:pPr marL="214313" indent="-214313" algn="r" rtl="1">
              <a:spcBef>
                <a:spcPts val="450"/>
              </a:spcBef>
              <a:buFont typeface="Arial" panose="020B0604020202020204" pitchFamily="34" charset="0"/>
              <a:buChar char="•"/>
            </a:pPr>
            <a:endParaRPr lang="he-IL" altLang="he-IL" sz="1500">
              <a:latin typeface="Heebo" pitchFamily="2" charset="-79"/>
              <a:ea typeface="Huninn" pitchFamily="2" charset="-128"/>
              <a:cs typeface="Heebo" pitchFamily="2" charset="-79"/>
            </a:endParaRPr>
          </a:p>
          <a:p>
            <a:pPr>
              <a:spcBef>
                <a:spcPts val="450"/>
              </a:spcBef>
            </a:pPr>
            <a:endParaRPr lang="he-IL" altLang="he-IL" sz="1500"/>
          </a:p>
        </p:txBody>
      </p:sp>
      <p:cxnSp>
        <p:nvCxnSpPr>
          <p:cNvPr id="6" name="Straight Connector 2">
            <a:extLst>
              <a:ext uri="{FF2B5EF4-FFF2-40B4-BE49-F238E27FC236}">
                <a16:creationId xmlns:a16="http://schemas.microsoft.com/office/drawing/2014/main" id="{297E70CF-6992-CB1D-0392-41B96835EE53}"/>
              </a:ext>
            </a:extLst>
          </p:cNvPr>
          <p:cNvCxnSpPr>
            <a:cxnSpLocks/>
          </p:cNvCxnSpPr>
          <p:nvPr/>
        </p:nvCxnSpPr>
        <p:spPr>
          <a:xfrm flipH="1">
            <a:off x="3200400" y="1066800"/>
            <a:ext cx="5715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תיבת טקסט 10">
            <a:extLst>
              <a:ext uri="{FF2B5EF4-FFF2-40B4-BE49-F238E27FC236}">
                <a16:creationId xmlns:a16="http://schemas.microsoft.com/office/drawing/2014/main" id="{BEC7EB01-B994-8CEA-3A96-402EA5330AEA}"/>
              </a:ext>
            </a:extLst>
          </p:cNvPr>
          <p:cNvSpPr txBox="1"/>
          <p:nvPr/>
        </p:nvSpPr>
        <p:spPr>
          <a:xfrm>
            <a:off x="2590801" y="738817"/>
            <a:ext cx="50834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>
                <a:solidFill>
                  <a:schemeClr val="accent5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יצירת פתרונות דיור סוציאליים לקשישים נזקקים</a:t>
            </a:r>
          </a:p>
        </p:txBody>
      </p:sp>
      <p:sp>
        <p:nvSpPr>
          <p:cNvPr id="19" name="תיבת טקסט 10">
            <a:extLst>
              <a:ext uri="{FF2B5EF4-FFF2-40B4-BE49-F238E27FC236}">
                <a16:creationId xmlns:a16="http://schemas.microsoft.com/office/drawing/2014/main" id="{78E2580E-1668-A752-2446-C211009AD0D1}"/>
              </a:ext>
            </a:extLst>
          </p:cNvPr>
          <p:cNvSpPr txBox="1"/>
          <p:nvPr/>
        </p:nvSpPr>
        <p:spPr>
          <a:xfrm>
            <a:off x="7584078" y="155585"/>
            <a:ext cx="143606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7200" b="1">
                <a:solidFill>
                  <a:schemeClr val="tx2">
                    <a:lumMod val="75000"/>
                  </a:schemeClr>
                </a:solidFill>
                <a:latin typeface="Heebo" pitchFamily="2" charset="-79"/>
                <a:ea typeface="Huninn" pitchFamily="2" charset="-128"/>
                <a:cs typeface="Heebo" pitchFamily="2" charset="-79"/>
              </a:rPr>
              <a:t>02</a:t>
            </a:r>
            <a:endParaRPr lang="he-IL" sz="7200" b="1">
              <a:solidFill>
                <a:schemeClr val="tx2">
                  <a:lumMod val="75000"/>
                </a:schemeClr>
              </a:solidFill>
              <a:latin typeface="Heebo" pitchFamily="2" charset="-79"/>
              <a:ea typeface="Huninn" pitchFamily="2" charset="-128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27590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627</Words>
  <Application>Microsoft Office PowerPoint</Application>
  <PresentationFormat>‫הצגה על המסך (4:3)</PresentationFormat>
  <Paragraphs>196</Paragraphs>
  <Slides>35</Slides>
  <Notes>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35</vt:i4>
      </vt:variant>
    </vt:vector>
  </HeadingPairs>
  <TitlesOfParts>
    <vt:vector size="42" baseType="lpstr">
      <vt:lpstr>Aptos</vt:lpstr>
      <vt:lpstr>Arial</vt:lpstr>
      <vt:lpstr>Calibri</vt:lpstr>
      <vt:lpstr>Courier New</vt:lpstr>
      <vt:lpstr>Georgia</vt:lpstr>
      <vt:lpstr>Heebo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תל אביב 181 יח"ד</vt:lpstr>
      <vt:lpstr>אשקלון 471 יח"ד</vt:lpstr>
      <vt:lpstr>מצגת של PowerPoint‏</vt:lpstr>
      <vt:lpstr>מצגת של PowerPoint‏</vt:lpstr>
      <vt:lpstr>הרצליה 111 יח"ד</vt:lpstr>
      <vt:lpstr>מצגת של PowerPoint‏</vt:lpstr>
      <vt:lpstr>מצגת של PowerPoint‏</vt:lpstr>
      <vt:lpstr>תל אביב 151 יח"ד</vt:lpstr>
      <vt:lpstr>ירושלים 270 יח"ד</vt:lpstr>
      <vt:lpstr>פסגת זאב ירושלים 270 יח"ד</vt:lpstr>
      <vt:lpstr>פסגת זאב ירושלים 270 יח"ד</vt:lpstr>
      <vt:lpstr>מצגת של PowerPoint‏</vt:lpstr>
      <vt:lpstr>אושיות רחובות-128 יח"ד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Gad Gershon</dc:creator>
  <cp:lastModifiedBy>גיא טננבוים</cp:lastModifiedBy>
  <cp:revision>2</cp:revision>
  <dcterms:created xsi:type="dcterms:W3CDTF">2026-05-06T07:11:02Z</dcterms:created>
  <dcterms:modified xsi:type="dcterms:W3CDTF">2026-05-12T10:17:02Z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2026-03-16T00:00:00Z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2026-05-06T00:00:00Z</vt:filetime>
  </property>
  <property fmtid="{D5CDD505-2E9C-101B-9397-08002B2CF9AE}" pid="5" name="NXPowerLiteLastOptimized">
    <vt:lpwstr>8439173</vt:lpwstr>
  </property>
  <property fmtid="{D5CDD505-2E9C-101B-9397-08002B2CF9AE}" pid="6" name="NXPowerLiteSettings">
    <vt:lpwstr>F70005D002A000</vt:lpwstr>
  </property>
  <property fmtid="{D5CDD505-2E9C-101B-9397-08002B2CF9AE}" pid="7" name="NXPowerLiteVersion">
    <vt:lpwstr>D11.0.0</vt:lpwstr>
  </property>
  <property fmtid="{D5CDD505-2E9C-101B-9397-08002B2CF9AE}" pid="8" name="Producer">
    <vt:lpwstr>Microsoft® PowerPoint® for Microsoft 365</vt:lpwstr>
  </property>
</Properties>
</file>