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8" r:id="rId13"/>
    <p:sldId id="264" r:id="rId14"/>
    <p:sldId id="266" r:id="rId15"/>
    <p:sldId id="269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7A6D69-D255-40D9-A025-FDA1D71E5997}" v="2" dt="2026-05-20T13:43:13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51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6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bal Caspi" userId="090b1b48-0687-4eba-b69a-ed57a1eef726" providerId="ADAL" clId="{1686680B-BE0C-47AC-A6C4-9491D216FA3A}"/>
    <pc:docChg chg="undo custSel modSld">
      <pc:chgData name="Inbal Caspi" userId="090b1b48-0687-4eba-b69a-ed57a1eef726" providerId="ADAL" clId="{1686680B-BE0C-47AC-A6C4-9491D216FA3A}" dt="2026-05-19T15:27:17.559" v="20" actId="20577"/>
      <pc:docMkLst>
        <pc:docMk/>
      </pc:docMkLst>
      <pc:sldChg chg="modSp mod">
        <pc:chgData name="Inbal Caspi" userId="090b1b48-0687-4eba-b69a-ed57a1eef726" providerId="ADAL" clId="{1686680B-BE0C-47AC-A6C4-9491D216FA3A}" dt="2026-05-19T15:27:17.559" v="20" actId="20577"/>
        <pc:sldMkLst>
          <pc:docMk/>
          <pc:sldMk cId="0" sldId="260"/>
        </pc:sldMkLst>
        <pc:spChg chg="mod">
          <ac:chgData name="Inbal Caspi" userId="090b1b48-0687-4eba-b69a-ed57a1eef726" providerId="ADAL" clId="{1686680B-BE0C-47AC-A6C4-9491D216FA3A}" dt="2026-05-19T15:27:17.559" v="20" actId="20577"/>
          <ac:spMkLst>
            <pc:docMk/>
            <pc:sldMk cId="0" sldId="260"/>
            <ac:spMk id="3" creationId="{00000000-0000-0000-0000-000000000000}"/>
          </ac:spMkLst>
        </pc:spChg>
      </pc:sldChg>
    </pc:docChg>
  </pc:docChgLst>
  <pc:docChgLst>
    <pc:chgData name="Ido Peleg" userId="cfb8f958-c3f0-44f0-8725-5a215ebe790f" providerId="ADAL" clId="{547E61F2-C3AA-4181-88E6-455C6F89C894}"/>
    <pc:docChg chg="undo custSel modSld">
      <pc:chgData name="Ido Peleg" userId="cfb8f958-c3f0-44f0-8725-5a215ebe790f" providerId="ADAL" clId="{547E61F2-C3AA-4181-88E6-455C6F89C894}" dt="2026-05-20T13:45:35.077" v="230" actId="20577"/>
      <pc:docMkLst>
        <pc:docMk/>
      </pc:docMkLst>
      <pc:sldChg chg="modSp mod">
        <pc:chgData name="Ido Peleg" userId="cfb8f958-c3f0-44f0-8725-5a215ebe790f" providerId="ADAL" clId="{547E61F2-C3AA-4181-88E6-455C6F89C894}" dt="2026-05-20T07:41:43.112" v="16" actId="20577"/>
        <pc:sldMkLst>
          <pc:docMk/>
          <pc:sldMk cId="0" sldId="259"/>
        </pc:sldMkLst>
        <pc:spChg chg="mod">
          <ac:chgData name="Ido Peleg" userId="cfb8f958-c3f0-44f0-8725-5a215ebe790f" providerId="ADAL" clId="{547E61F2-C3AA-4181-88E6-455C6F89C894}" dt="2026-05-20T06:16:45.267" v="0" actId="20577"/>
          <ac:spMkLst>
            <pc:docMk/>
            <pc:sldMk cId="0" sldId="259"/>
            <ac:spMk id="6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07:41:43.112" v="16" actId="20577"/>
          <ac:spMkLst>
            <pc:docMk/>
            <pc:sldMk cId="0" sldId="259"/>
            <ac:spMk id="14" creationId="{00000000-0000-0000-0000-000000000000}"/>
          </ac:spMkLst>
        </pc:spChg>
      </pc:sldChg>
      <pc:sldChg chg="modSp mod">
        <pc:chgData name="Ido Peleg" userId="cfb8f958-c3f0-44f0-8725-5a215ebe790f" providerId="ADAL" clId="{547E61F2-C3AA-4181-88E6-455C6F89C894}" dt="2026-05-20T07:55:16.645" v="118" actId="20577"/>
        <pc:sldMkLst>
          <pc:docMk/>
          <pc:sldMk cId="0" sldId="260"/>
        </pc:sldMkLst>
        <pc:spChg chg="mod">
          <ac:chgData name="Ido Peleg" userId="cfb8f958-c3f0-44f0-8725-5a215ebe790f" providerId="ADAL" clId="{547E61F2-C3AA-4181-88E6-455C6F89C894}" dt="2026-05-20T07:42:51.534" v="45" actId="20577"/>
          <ac:spMkLst>
            <pc:docMk/>
            <pc:sldMk cId="0" sldId="260"/>
            <ac:spMk id="3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07:55:16.645" v="118" actId="20577"/>
          <ac:spMkLst>
            <pc:docMk/>
            <pc:sldMk cId="0" sldId="260"/>
            <ac:spMk id="6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07:44:12.002" v="75" actId="20577"/>
          <ac:spMkLst>
            <pc:docMk/>
            <pc:sldMk cId="0" sldId="260"/>
            <ac:spMk id="8" creationId="{00000000-0000-0000-0000-000000000000}"/>
          </ac:spMkLst>
        </pc:spChg>
      </pc:sldChg>
      <pc:sldChg chg="modSp mod">
        <pc:chgData name="Ido Peleg" userId="cfb8f958-c3f0-44f0-8725-5a215ebe790f" providerId="ADAL" clId="{547E61F2-C3AA-4181-88E6-455C6F89C894}" dt="2026-05-20T07:44:37.412" v="80" actId="20577"/>
        <pc:sldMkLst>
          <pc:docMk/>
          <pc:sldMk cId="0" sldId="261"/>
        </pc:sldMkLst>
        <pc:spChg chg="mod">
          <ac:chgData name="Ido Peleg" userId="cfb8f958-c3f0-44f0-8725-5a215ebe790f" providerId="ADAL" clId="{547E61F2-C3AA-4181-88E6-455C6F89C894}" dt="2026-05-20T07:44:37.412" v="80" actId="20577"/>
          <ac:spMkLst>
            <pc:docMk/>
            <pc:sldMk cId="0" sldId="261"/>
            <ac:spMk id="19" creationId="{00000000-0000-0000-0000-000000000000}"/>
          </ac:spMkLst>
        </pc:spChg>
      </pc:sldChg>
      <pc:sldChg chg="modSp mod">
        <pc:chgData name="Ido Peleg" userId="cfb8f958-c3f0-44f0-8725-5a215ebe790f" providerId="ADAL" clId="{547E61F2-C3AA-4181-88E6-455C6F89C894}" dt="2026-05-20T13:44:58.795" v="222" actId="20577"/>
        <pc:sldMkLst>
          <pc:docMk/>
          <pc:sldMk cId="0" sldId="262"/>
        </pc:sldMkLst>
        <pc:spChg chg="mod">
          <ac:chgData name="Ido Peleg" userId="cfb8f958-c3f0-44f0-8725-5a215ebe790f" providerId="ADAL" clId="{547E61F2-C3AA-4181-88E6-455C6F89C894}" dt="2026-05-20T13:44:29.830" v="210" actId="20577"/>
          <ac:spMkLst>
            <pc:docMk/>
            <pc:sldMk cId="0" sldId="262"/>
            <ac:spMk id="12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13:44:47.564" v="216" actId="20577"/>
          <ac:spMkLst>
            <pc:docMk/>
            <pc:sldMk cId="0" sldId="262"/>
            <ac:spMk id="17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13:44:58.795" v="222" actId="20577"/>
          <ac:spMkLst>
            <pc:docMk/>
            <pc:sldMk cId="0" sldId="262"/>
            <ac:spMk id="22" creationId="{00000000-0000-0000-0000-000000000000}"/>
          </ac:spMkLst>
        </pc:spChg>
      </pc:sldChg>
      <pc:sldChg chg="modSp mod">
        <pc:chgData name="Ido Peleg" userId="cfb8f958-c3f0-44f0-8725-5a215ebe790f" providerId="ADAL" clId="{547E61F2-C3AA-4181-88E6-455C6F89C894}" dt="2026-05-20T13:45:35.077" v="230" actId="20577"/>
        <pc:sldMkLst>
          <pc:docMk/>
          <pc:sldMk cId="0" sldId="263"/>
        </pc:sldMkLst>
        <pc:spChg chg="mod">
          <ac:chgData name="Ido Peleg" userId="cfb8f958-c3f0-44f0-8725-5a215ebe790f" providerId="ADAL" clId="{547E61F2-C3AA-4181-88E6-455C6F89C894}" dt="2026-05-20T13:45:35.077" v="230" actId="20577"/>
          <ac:spMkLst>
            <pc:docMk/>
            <pc:sldMk cId="0" sldId="263"/>
            <ac:spMk id="7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13:43:56.623" v="200" actId="20577"/>
          <ac:spMkLst>
            <pc:docMk/>
            <pc:sldMk cId="0" sldId="263"/>
            <ac:spMk id="12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13:44:08.681" v="203" actId="20577"/>
          <ac:spMkLst>
            <pc:docMk/>
            <pc:sldMk cId="0" sldId="263"/>
            <ac:spMk id="17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13:45:16.296" v="226" actId="20577"/>
          <ac:spMkLst>
            <pc:docMk/>
            <pc:sldMk cId="0" sldId="263"/>
            <ac:spMk id="19" creationId="{00000000-0000-0000-0000-000000000000}"/>
          </ac:spMkLst>
        </pc:spChg>
      </pc:sldChg>
      <pc:sldChg chg="modSp mod">
        <pc:chgData name="Ido Peleg" userId="cfb8f958-c3f0-44f0-8725-5a215ebe790f" providerId="ADAL" clId="{547E61F2-C3AA-4181-88E6-455C6F89C894}" dt="2026-05-20T07:53:31.086" v="106" actId="20577"/>
        <pc:sldMkLst>
          <pc:docMk/>
          <pc:sldMk cId="0" sldId="264"/>
        </pc:sldMkLst>
        <pc:spChg chg="mod">
          <ac:chgData name="Ido Peleg" userId="cfb8f958-c3f0-44f0-8725-5a215ebe790f" providerId="ADAL" clId="{547E61F2-C3AA-4181-88E6-455C6F89C894}" dt="2026-05-20T07:53:19.626" v="96" actId="20577"/>
          <ac:spMkLst>
            <pc:docMk/>
            <pc:sldMk cId="0" sldId="264"/>
            <ac:spMk id="8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07:53:31.086" v="106" actId="20577"/>
          <ac:spMkLst>
            <pc:docMk/>
            <pc:sldMk cId="0" sldId="264"/>
            <ac:spMk id="9" creationId="{00000000-0000-0000-0000-000000000000}"/>
          </ac:spMkLst>
        </pc:spChg>
      </pc:sldChg>
      <pc:sldChg chg="modSp mod">
        <pc:chgData name="Ido Peleg" userId="cfb8f958-c3f0-44f0-8725-5a215ebe790f" providerId="ADAL" clId="{547E61F2-C3AA-4181-88E6-455C6F89C894}" dt="2026-05-20T07:45:46.973" v="87" actId="20577"/>
        <pc:sldMkLst>
          <pc:docMk/>
          <pc:sldMk cId="0" sldId="266"/>
        </pc:sldMkLst>
        <pc:spChg chg="mod">
          <ac:chgData name="Ido Peleg" userId="cfb8f958-c3f0-44f0-8725-5a215ebe790f" providerId="ADAL" clId="{547E61F2-C3AA-4181-88E6-455C6F89C894}" dt="2026-05-20T07:45:46.973" v="87" actId="20577"/>
          <ac:spMkLst>
            <pc:docMk/>
            <pc:sldMk cId="0" sldId="266"/>
            <ac:spMk id="9" creationId="{00000000-0000-0000-0000-000000000000}"/>
          </ac:spMkLst>
        </pc:spChg>
      </pc:sldChg>
      <pc:sldChg chg="modSp mod">
        <pc:chgData name="Ido Peleg" userId="cfb8f958-c3f0-44f0-8725-5a215ebe790f" providerId="ADAL" clId="{547E61F2-C3AA-4181-88E6-455C6F89C894}" dt="2026-05-20T13:43:24.490" v="189" actId="20577"/>
        <pc:sldMkLst>
          <pc:docMk/>
          <pc:sldMk cId="0" sldId="268"/>
        </pc:sldMkLst>
        <pc:spChg chg="mod">
          <ac:chgData name="Ido Peleg" userId="cfb8f958-c3f0-44f0-8725-5a215ebe790f" providerId="ADAL" clId="{547E61F2-C3AA-4181-88E6-455C6F89C894}" dt="2026-05-20T13:42:40.191" v="186" actId="20577"/>
          <ac:spMkLst>
            <pc:docMk/>
            <pc:sldMk cId="0" sldId="268"/>
            <ac:spMk id="7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13:43:24.490" v="189" actId="20577"/>
          <ac:spMkLst>
            <pc:docMk/>
            <pc:sldMk cId="0" sldId="268"/>
            <ac:spMk id="12" creationId="{00000000-0000-0000-0000-000000000000}"/>
          </ac:spMkLst>
        </pc:spChg>
        <pc:spChg chg="mod">
          <ac:chgData name="Ido Peleg" userId="cfb8f958-c3f0-44f0-8725-5a215ebe790f" providerId="ADAL" clId="{547E61F2-C3AA-4181-88E6-455C6F89C894}" dt="2026-05-20T13:40:51.386" v="148" actId="20577"/>
          <ac:spMkLst>
            <pc:docMk/>
            <pc:sldMk cId="0" sldId="268"/>
            <ac:spMk id="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630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4320"/>
            <a:ext cx="3200400" cy="5029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הסוף להבטחות</a:t>
            </a:r>
            <a:endParaRPr lang="en-US" sz="5400" dirty="0"/>
          </a:p>
        </p:txBody>
      </p:sp>
      <p:sp>
        <p:nvSpPr>
          <p:cNvPr id="4" name="Text 1"/>
          <p:cNvSpPr/>
          <p:nvPr/>
        </p:nvSpPr>
        <p:spPr>
          <a:xfrm>
            <a:off x="457200" y="24688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800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איך החוק החדש משנה את כללי המשחק לקבלנים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8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ינואר 2026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3600" b="1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המסר המרכזי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914400" y="1371600"/>
            <a:ext cx="7315200" cy="2286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4" name="Text 2"/>
          <p:cNvSpPr/>
          <p:nvPr/>
        </p:nvSpPr>
        <p:spPr>
          <a:xfrm>
            <a:off x="1097280" y="155448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 שאתם רואים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097280" y="1920240"/>
            <a:ext cx="6949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הפרויקט, העבודה הקשה, ההבטחות, האמת שלכם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97280" y="246888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≠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1097280" y="292608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0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 שהשופט רואה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97280" y="3291840"/>
            <a:ext cx="6949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ניירות</a:t>
            </a:r>
            <a:r>
              <a:rPr lang="he-IL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800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חוזה</a:t>
            </a:r>
            <a:r>
              <a:rPr lang="he-IL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  <a:r>
              <a:rPr lang="en-US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מיילים</a:t>
            </a:r>
            <a:r>
              <a:rPr lang="he-IL" sz="1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800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מסמכים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41148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אם האמת שלכם לא כתובה </a:t>
            </a:r>
            <a:r>
              <a:rPr lang="en-US" sz="24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בניירות</a:t>
            </a: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he-IL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</a:t>
            </a:r>
            <a:r>
              <a:rPr lang="en-US" sz="24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היא</a:t>
            </a: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לא קיימת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 לעשות עכשיו?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914400" y="1371600"/>
            <a:ext cx="7315200" cy="7315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4" name="Text 2"/>
          <p:cNvSpPr/>
          <p:nvPr/>
        </p:nvSpPr>
        <p:spPr>
          <a:xfrm>
            <a:off x="1097280" y="150876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לפני שחותמים על החוזה הגדול הבא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914400" y="2286000"/>
            <a:ext cx="7315200" cy="7315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6" name="Text 4"/>
          <p:cNvSpPr/>
          <p:nvPr/>
        </p:nvSpPr>
        <p:spPr>
          <a:xfrm>
            <a:off x="1097280" y="242316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להתייעץ עם מי שיודע איך שופטים חושבים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914400" y="3200400"/>
            <a:ext cx="7315200" cy="7315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8" name="Text 6"/>
          <p:cNvSpPr/>
          <p:nvPr/>
        </p:nvSpPr>
        <p:spPr>
          <a:xfrm>
            <a:off x="1097280" y="3337560"/>
            <a:ext cx="6949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לא עם מי שיודע לכתוב חוזים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42062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dirty="0">
                <a:solidFill>
                  <a:srgbClr val="F5E6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כי נקודת המבט של מי שיודע מה קורה </a:t>
            </a:r>
            <a:r>
              <a:rPr lang="en-US" sz="1800" dirty="0" err="1">
                <a:solidFill>
                  <a:srgbClr val="F5E6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בבית</a:t>
            </a:r>
            <a:r>
              <a:rPr lang="en-US" sz="1800" dirty="0">
                <a:solidFill>
                  <a:srgbClr val="F5E6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dirty="0" err="1">
                <a:solidFill>
                  <a:srgbClr val="F5E6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המשפט</a:t>
            </a:r>
            <a:r>
              <a:rPr lang="en-US" sz="1800" dirty="0">
                <a:solidFill>
                  <a:srgbClr val="F5E6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</a:t>
            </a:r>
            <a:r>
              <a:rPr lang="he-IL" sz="1800" dirty="0">
                <a:solidFill>
                  <a:srgbClr val="F5E6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dirty="0" err="1">
                <a:solidFill>
                  <a:srgbClr val="F5E6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יכולה</a:t>
            </a:r>
            <a:r>
              <a:rPr lang="en-US" sz="1800" dirty="0">
                <a:solidFill>
                  <a:srgbClr val="F5E6C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לחסוך לכם הרבה כסף והרבה כאב ראש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ummary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he-IL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תודה</a:t>
            </a:r>
          </a:p>
        </p:txBody>
      </p:sp>
      <p:sp>
        <p:nvSpPr>
          <p:cNvPr id="3" name="Summary Box"/>
          <p:cNvSpPr/>
          <p:nvPr/>
        </p:nvSpPr>
        <p:spPr>
          <a:xfrm>
            <a:off x="457200" y="1005840"/>
            <a:ext cx="8229600" cy="3840480"/>
          </a:xfrm>
          <a:prstGeom prst="roundRect">
            <a:avLst>
              <a:gd name="adj" fmla="val 5000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D4A84B">
                <a:alpha val="50000"/>
              </a:srgbClr>
            </a:solidFill>
          </a:ln>
        </p:spPr>
        <p:txBody>
          <a:bodyPr/>
          <a:lstStyle/>
          <a:p>
            <a:endParaRPr lang="he-IL"/>
          </a:p>
        </p:txBody>
      </p:sp>
      <p:sp>
        <p:nvSpPr>
          <p:cNvPr id="4" name="Summary Title"/>
          <p:cNvSpPr/>
          <p:nvPr/>
        </p:nvSpPr>
        <p:spPr>
          <a:xfrm>
            <a:off x="640080" y="10972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he-IL" sz="2400" b="1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 לקחת הביתה</a:t>
            </a:r>
          </a:p>
        </p:txBody>
      </p:sp>
      <p:sp>
        <p:nvSpPr>
          <p:cNvPr id="5" name="Summary Content"/>
          <p:cNvSpPr/>
          <p:nvPr/>
        </p:nvSpPr>
        <p:spPr>
          <a:xfrm>
            <a:off x="640080" y="1554480"/>
            <a:ext cx="786384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r" rtl="1">
              <a:spcAft>
                <a:spcPts val="900"/>
              </a:spcAft>
              <a:buNone/>
            </a:pPr>
            <a:r>
              <a:rPr lang="he-IL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החוק השתנה: מה שכתוב – זה מה שקובע. נקודה.</a:t>
            </a:r>
          </a:p>
          <a:p>
            <a:pPr marL="0" indent="0" algn="r" rtl="1">
              <a:spcAft>
                <a:spcPts val="900"/>
              </a:spcAft>
              <a:buNone/>
            </a:pPr>
            <a:r>
              <a:rPr lang="he-IL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הבטחות בעל פה – כמעט בלתי אפשרי להוכיח אותן</a:t>
            </a:r>
          </a:p>
          <a:p>
            <a:pPr marL="0" indent="0" algn="r" rtl="1">
              <a:spcAft>
                <a:spcPts val="900"/>
              </a:spcAft>
              <a:buNone/>
            </a:pPr>
            <a:r>
              <a:rPr lang="he-IL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כל שינוי או חריגה – לתעד במייל ולבקש אישור בכתב</a:t>
            </a:r>
          </a:p>
          <a:p>
            <a:pPr marL="0" indent="0" algn="r" rtl="1">
              <a:spcAft>
                <a:spcPts val="900"/>
              </a:spcAft>
              <a:buNone/>
            </a:pPr>
            <a:r>
              <a:rPr lang="he-IL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בעיה או עיכוב – להודיע בכתב באותו יום</a:t>
            </a:r>
          </a:p>
          <a:p>
            <a:pPr marL="0" indent="0" algn="r" rtl="1">
              <a:spcAft>
                <a:spcPts val="900"/>
              </a:spcAft>
              <a:buNone/>
            </a:pPr>
            <a:r>
              <a:rPr lang="he-IL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לפני חתימה על חוזה – לקרוא, לשאול, להתייעץ</a:t>
            </a:r>
          </a:p>
          <a:p>
            <a:pPr marL="0" indent="0" algn="ctr" rtl="1">
              <a:spcBef>
                <a:spcPts val="600"/>
              </a:spcBef>
              <a:buNone/>
            </a:pPr>
            <a:r>
              <a:rPr lang="he-IL" sz="2200" b="1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 שאתם רואים ≠ מה שהשופט רואה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36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הסיפור של יוסי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73152" cy="320040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5" name="Text 3"/>
          <p:cNvSpPr/>
          <p:nvPr/>
        </p:nvSpPr>
        <p:spPr>
          <a:xfrm>
            <a:off x="731520" y="1371600"/>
            <a:ext cx="76809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spcAft>
                <a:spcPts val="1400"/>
              </a:spcAft>
              <a:buNone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זכה במכרז גדול</a:t>
            </a:r>
            <a:endParaRPr lang="en-US" sz="2200" dirty="0"/>
          </a:p>
          <a:p>
            <a:pPr marL="0" indent="0" algn="r">
              <a:spcAft>
                <a:spcPts val="1400"/>
              </a:spcAft>
              <a:buNone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ביצע עבודות בהיקף עשרות מיליוני שקלים</a:t>
            </a:r>
            <a:endParaRPr lang="en-US" sz="2200" dirty="0"/>
          </a:p>
          <a:p>
            <a:pPr marL="0" indent="0" algn="r">
              <a:spcAft>
                <a:spcPts val="1400"/>
              </a:spcAft>
              <a:buNone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המזמין שינה תכניות וגרם לעיכובים</a:t>
            </a:r>
            <a:endParaRPr lang="en-US" sz="2200" dirty="0"/>
          </a:p>
          <a:p>
            <a:pPr marL="0" indent="0" algn="r">
              <a:spcAft>
                <a:spcPts val="1400"/>
              </a:spcAft>
              <a:buNone/>
            </a:pPr>
            <a:r>
              <a:rPr lang="en-US" sz="22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סמך על הבנות בעל פה</a:t>
            </a:r>
            <a:endParaRPr lang="en-US" sz="2200" dirty="0"/>
          </a:p>
          <a:p>
            <a:pPr marL="0" indent="0" algn="r">
              <a:spcAft>
                <a:spcPts val="1400"/>
              </a:spcAft>
              <a:buNone/>
            </a:pPr>
            <a:r>
              <a:rPr lang="en-US" sz="22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הגיש תביעה - וקיבל פחות מ-20%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למה?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העולם הישן - הלכת אפרופים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754880" y="118872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4" name="Text 2"/>
          <p:cNvSpPr/>
          <p:nvPr/>
        </p:nvSpPr>
        <p:spPr>
          <a:xfrm>
            <a:off x="4937760" y="13716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000" b="1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 השופט עשה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937760" y="1920240"/>
            <a:ext cx="35661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spcAft>
                <a:spcPts val="10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ניסה להבין את הכוונה האמיתית</a:t>
            </a:r>
            <a:endParaRPr lang="en-US" sz="1600" dirty="0"/>
          </a:p>
          <a:p>
            <a:pPr marL="0" indent="0" algn="r">
              <a:spcAft>
                <a:spcPts val="10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הסתכל על נסיבות חיצוניות</a:t>
            </a:r>
            <a:endParaRPr lang="en-US" sz="1600" dirty="0"/>
          </a:p>
          <a:p>
            <a:pPr marL="0" indent="0" algn="r">
              <a:spcAft>
                <a:spcPts val="10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הפעיל שיקולי הגינות וצדק</a:t>
            </a:r>
            <a:endParaRPr lang="en-US" sz="1600" dirty="0"/>
          </a:p>
          <a:p>
            <a:pPr marL="0" indent="0" algn="r">
              <a:spcAft>
                <a:spcPts val="1000"/>
              </a:spcAft>
              <a:buNone/>
            </a:pPr>
            <a:r>
              <a:rPr lang="en-US" sz="16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היה כמו "מתווך חכם"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1188720"/>
            <a:ext cx="3931920" cy="2926080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7" name="Text 5"/>
          <p:cNvSpPr/>
          <p:nvPr/>
        </p:nvSpPr>
        <p:spPr>
          <a:xfrm>
            <a:off x="640080" y="13716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000" b="1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הבעיה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40080" y="1920240"/>
            <a:ext cx="35661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spcAft>
                <a:spcPts val="10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חוסר ודאות</a:t>
            </a:r>
            <a:endParaRPr lang="en-US" sz="1600" dirty="0"/>
          </a:p>
          <a:p>
            <a:pPr marL="0" indent="0" algn="r">
              <a:spcAft>
                <a:spcPts val="10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אף אחד לא ידע מראש מה השופט יחליט</a:t>
            </a:r>
            <a:endParaRPr lang="en-US" sz="1600" dirty="0"/>
          </a:p>
          <a:p>
            <a:pPr marL="0" indent="0" algn="r">
              <a:spcAft>
                <a:spcPts val="1000"/>
              </a:spcAft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קשה לתכנן עסקאות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F5E6C8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0" name="Text 8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i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"השופט היה יכול להציל אתכם גם אם הכל לא היה כתוב"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פסק דין ביבי </a:t>
            </a:r>
            <a:r>
              <a:rPr lang="en-US" sz="32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כבישים</a:t>
            </a: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he-IL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</a:t>
            </a: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</a:t>
            </a:r>
            <a:r>
              <a:rPr lang="he-IL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8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המקרה שהתחיל את השינוי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754880" y="1371600"/>
            <a:ext cx="3931920" cy="2560320"/>
          </a:xfrm>
          <a:prstGeom prst="rect">
            <a:avLst/>
          </a:prstGeom>
          <a:solidFill>
            <a:srgbClr val="F5F6FA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5" name="Text 3"/>
          <p:cNvSpPr/>
          <p:nvPr/>
        </p:nvSpPr>
        <p:spPr>
          <a:xfrm>
            <a:off x="4937760" y="15087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העובדות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937760" y="1965960"/>
            <a:ext cx="35661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spcAft>
                <a:spcPts val="800"/>
              </a:spcAft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חוזה עם רכבת ישראל</a:t>
            </a:r>
            <a:endParaRPr lang="en-US" sz="1500" dirty="0"/>
          </a:p>
          <a:p>
            <a:pPr marL="0" indent="0" algn="r">
              <a:spcAft>
                <a:spcPts val="800"/>
              </a:spcAft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500" dirty="0" err="1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פרויקט</a:t>
            </a: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בהיקף 100+ מיליון ש״ח</a:t>
            </a:r>
            <a:endParaRPr lang="en-US" sz="1500" dirty="0"/>
          </a:p>
          <a:p>
            <a:pPr marL="0" indent="0" algn="r">
              <a:spcAft>
                <a:spcPts val="800"/>
              </a:spcAft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מאות עמודי חוזה מפורט</a:t>
            </a:r>
            <a:endParaRPr lang="en-US" sz="1500" dirty="0"/>
          </a:p>
          <a:p>
            <a:pPr marL="0" indent="0" algn="r">
              <a:spcAft>
                <a:spcPts val="800"/>
              </a:spcAft>
              <a:buNone/>
            </a:pPr>
            <a:r>
              <a:rPr lang="en-US" sz="15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שינויים ועיכובים בשטח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1371600"/>
            <a:ext cx="3931920" cy="2560320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8" name="Text 6"/>
          <p:cNvSpPr/>
          <p:nvPr/>
        </p:nvSpPr>
        <p:spPr>
          <a:xfrm>
            <a:off x="640080" y="15087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800" b="1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התוצאה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192024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תבע: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21945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 </a:t>
            </a:r>
            <a:r>
              <a:rPr lang="he-IL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4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מיליון</a:t>
            </a: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ש״ח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640080" y="27432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קיבל: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301752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4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</a:t>
            </a:r>
            <a:r>
              <a:rPr lang="he-IL" sz="24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400" b="1" dirty="0" err="1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מיליון</a:t>
            </a:r>
            <a:r>
              <a:rPr lang="en-US" sz="24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ש״ח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457200" y="4114800"/>
            <a:ext cx="8229600" cy="822960"/>
          </a:xfrm>
          <a:prstGeom prst="rect">
            <a:avLst/>
          </a:prstGeom>
          <a:solidFill>
            <a:srgbClr val="F5E6C8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4" name="Text 12"/>
          <p:cNvSpPr/>
          <p:nvPr/>
        </p:nvSpPr>
        <p:spPr>
          <a:xfrm>
            <a:off x="457200" y="4251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2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"לא כל החוזים </a:t>
            </a:r>
            <a:r>
              <a:rPr lang="en-US" sz="20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נולדו</a:t>
            </a:r>
            <a:r>
              <a:rPr lang="en-US" sz="2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שווי</a:t>
            </a:r>
            <a:r>
              <a:rPr lang="he-IL" sz="2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ם"</a:t>
            </a:r>
            <a:r>
              <a:rPr lang="en-US" sz="2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 </a:t>
            </a:r>
            <a:r>
              <a:rPr lang="en-US" sz="20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השופט</a:t>
            </a:r>
            <a:r>
              <a:rPr lang="en-US" sz="2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אלכס שטיין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החוק החדש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000" dirty="0" err="1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תיקון</a:t>
            </a:r>
            <a:r>
              <a:rPr lang="en-US" sz="2000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dirty="0" err="1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מס</a:t>
            </a:r>
            <a:r>
              <a:rPr lang="en-US" sz="2000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׳ </a:t>
            </a:r>
            <a:r>
              <a:rPr lang="he-IL" sz="2000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r>
              <a:rPr lang="en-US" sz="2000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dirty="0" err="1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לחוק</a:t>
            </a:r>
            <a:r>
              <a:rPr lang="en-US" sz="2000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000" dirty="0" err="1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החוזי</a:t>
            </a:r>
            <a:r>
              <a:rPr lang="he-IL" sz="2000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ם -</a:t>
            </a:r>
            <a:r>
              <a:rPr lang="en-US" sz="2000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ינואר 2026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8229600" cy="164592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5" name="Text 3"/>
          <p:cNvSpPr/>
          <p:nvPr/>
        </p:nvSpPr>
        <p:spPr>
          <a:xfrm>
            <a:off x="640080" y="1691640"/>
            <a:ext cx="7863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18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הכלל החדש לחוזים עסקיים: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214884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32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</a:t>
            </a: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32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שכתוב</a:t>
            </a: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זה </a:t>
            </a:r>
            <a:r>
              <a:rPr lang="en-US" sz="32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</a:t>
            </a: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32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שקובע</a:t>
            </a:r>
            <a:r>
              <a:rPr lang="he-IL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</a:t>
            </a:r>
            <a:r>
              <a:rPr lang="en-US" sz="32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נקודה</a:t>
            </a: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57200" y="3383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200" b="1" dirty="0">
                <a:solidFill>
                  <a:srgbClr val="D4A8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 זה אומר בפועל?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384048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spcAft>
                <a:spcPts val="1000"/>
              </a:spcAft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‏‏ </a:t>
            </a:r>
            <a:r>
              <a:rPr lang="en-US" sz="18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הבטחות</a:t>
            </a: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בעל </a:t>
            </a:r>
            <a:r>
              <a:rPr lang="en-US" sz="18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פה</a:t>
            </a: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</a:t>
            </a:r>
            <a:r>
              <a:rPr lang="he-IL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- </a:t>
            </a:r>
            <a:r>
              <a:rPr lang="en-US" sz="18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כמעט</a:t>
            </a: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בלתי אפשרי להוכיח אותן</a:t>
            </a:r>
            <a:endParaRPr lang="en-US" sz="1800" dirty="0"/>
          </a:p>
          <a:p>
            <a:pPr marL="0" indent="0" algn="r">
              <a:spcAft>
                <a:spcPts val="1000"/>
              </a:spcAft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הבנות</a:t>
            </a: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שלא </a:t>
            </a:r>
            <a:r>
              <a:rPr lang="en-US" sz="18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כתובות</a:t>
            </a: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- לא קיימות</a:t>
            </a:r>
            <a:endParaRPr lang="en-US" sz="1800" dirty="0"/>
          </a:p>
          <a:p>
            <a:pPr marL="0" indent="0" algn="r">
              <a:spcAft>
                <a:spcPts val="1000"/>
              </a:spcAft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השופט</a:t>
            </a: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לא יציל אתכם - אתם לבד עם מה שכתבתם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</a:t>
            </a:r>
            <a:r>
              <a:rPr lang="he-IL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3200" b="1" dirty="0" err="1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הטעויות</a:t>
            </a: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הנפוצות של קבלנים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772400" y="1005840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4" name="Text 2"/>
          <p:cNvSpPr/>
          <p:nvPr/>
        </p:nvSpPr>
        <p:spPr>
          <a:xfrm>
            <a:off x="7772400" y="10515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7132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לסמוך על הבטחות בעל פה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7772400" y="1783080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7" name="Text 5"/>
          <p:cNvSpPr/>
          <p:nvPr/>
        </p:nvSpPr>
        <p:spPr>
          <a:xfrm>
            <a:off x="7772400" y="182880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1828800"/>
            <a:ext cx="7132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לחתום בלי לקרוא את הסעיפים הקטנים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7772400" y="2560320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0" name="Text 8"/>
          <p:cNvSpPr/>
          <p:nvPr/>
        </p:nvSpPr>
        <p:spPr>
          <a:xfrm>
            <a:off x="7772400" y="260604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57200" y="2606040"/>
            <a:ext cx="7132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לא לתעד שינויים בכתב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7772400" y="3337560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3" name="Text 11"/>
          <p:cNvSpPr/>
          <p:nvPr/>
        </p:nvSpPr>
        <p:spPr>
          <a:xfrm>
            <a:off x="7772400" y="338328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57200" y="3383280"/>
            <a:ext cx="7132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להניח שהשופט "יבין"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7772400" y="4114800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6" name="Text 14"/>
          <p:cNvSpPr/>
          <p:nvPr/>
        </p:nvSpPr>
        <p:spPr>
          <a:xfrm>
            <a:off x="7772400" y="416052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57200" y="4160520"/>
            <a:ext cx="7132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2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לזלזל בסעיפי פיצוי מוסכם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9" name="Text 17"/>
          <p:cNvSpPr/>
          <p:nvPr/>
        </p:nvSpPr>
        <p:spPr>
          <a:xfrm>
            <a:off x="457200" y="4617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עד היום אפשר היה לתקן </a:t>
            </a:r>
            <a:r>
              <a:rPr lang="en-US" sz="16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בבית</a:t>
            </a: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המשפט</a:t>
            </a:r>
            <a:r>
              <a:rPr lang="he-IL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</a:t>
            </a:r>
            <a:r>
              <a:rPr lang="en-US" sz="16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מהיום</a:t>
            </a: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זה</a:t>
            </a: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הרבה יותר קשה!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 עושים? לפני החתימה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675120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4" name="Shape 2"/>
          <p:cNvSpPr/>
          <p:nvPr/>
        </p:nvSpPr>
        <p:spPr>
          <a:xfrm>
            <a:off x="7360920" y="1280160"/>
            <a:ext cx="548640" cy="548640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5" name="Text 3"/>
          <p:cNvSpPr/>
          <p:nvPr/>
        </p:nvSpPr>
        <p:spPr>
          <a:xfrm>
            <a:off x="736092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766560" y="2011680"/>
            <a:ext cx="1737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5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כל מה שמוסכם - בכתב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766560" y="2834640"/>
            <a:ext cx="1737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‏‏אם המזמין מסרב לכתוב, יהיה כמעט בלתי אפשרי להוכיח אותה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0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9" name="Shape 7"/>
          <p:cNvSpPr/>
          <p:nvPr/>
        </p:nvSpPr>
        <p:spPr>
          <a:xfrm>
            <a:off x="5257800" y="1280160"/>
            <a:ext cx="548640" cy="548640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0" name="Text 8"/>
          <p:cNvSpPr/>
          <p:nvPr/>
        </p:nvSpPr>
        <p:spPr>
          <a:xfrm>
            <a:off x="525780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663440" y="2011680"/>
            <a:ext cx="1737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5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לקרוא את הכל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663440" y="2834640"/>
            <a:ext cx="1737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שעה של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קריאה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שנים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של התדיינות וחסכון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468880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14" name="Shape 12"/>
          <p:cNvSpPr/>
          <p:nvPr/>
        </p:nvSpPr>
        <p:spPr>
          <a:xfrm>
            <a:off x="3154680" y="1280160"/>
            <a:ext cx="548640" cy="548640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5" name="Text 13"/>
          <p:cNvSpPr/>
          <p:nvPr/>
        </p:nvSpPr>
        <p:spPr>
          <a:xfrm>
            <a:off x="315468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2560320" y="2011680"/>
            <a:ext cx="1737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5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לזהות סעיפים מסוכנים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2560320" y="2834640"/>
            <a:ext cx="1737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פיצוי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מוסכם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ויתור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על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תביעות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התיישנות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19" name="Shape 17"/>
          <p:cNvSpPr/>
          <p:nvPr/>
        </p:nvSpPr>
        <p:spPr>
          <a:xfrm>
            <a:off x="1051560" y="1280160"/>
            <a:ext cx="548640" cy="548640"/>
          </a:xfrm>
          <a:prstGeom prst="ellipse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20" name="Text 18"/>
          <p:cNvSpPr/>
          <p:nvPr/>
        </p:nvSpPr>
        <p:spPr>
          <a:xfrm>
            <a:off x="105156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57200" y="2011680"/>
            <a:ext cx="1737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5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מנגנונים לשינויים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57200" y="2834640"/>
            <a:ext cx="17373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איך מתמחרים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עבודות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נוספות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מה קורה בעיכובים?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 עושים? במהלך הפרויקט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309360" y="1097280"/>
            <a:ext cx="256032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4" name="Shape 2"/>
          <p:cNvSpPr/>
          <p:nvPr/>
        </p:nvSpPr>
        <p:spPr>
          <a:xfrm>
            <a:off x="7315200" y="1280160"/>
            <a:ext cx="548640" cy="548640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5" name="Text 3"/>
          <p:cNvSpPr/>
          <p:nvPr/>
        </p:nvSpPr>
        <p:spPr>
          <a:xfrm>
            <a:off x="731520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46520" y="201168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לתעד הכל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46520" y="26517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4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מייל</a:t>
            </a:r>
            <a:r>
              <a:rPr lang="he-IL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פרוטוקול</a:t>
            </a:r>
            <a:r>
              <a:rPr lang="he-IL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יומן</a:t>
            </a:r>
            <a:r>
              <a:rPr lang="en-US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עבודה - מה </a:t>
            </a:r>
            <a:r>
              <a:rPr lang="en-US" sz="14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שלא</a:t>
            </a:r>
            <a:r>
              <a:rPr lang="en-US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4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כתוב</a:t>
            </a:r>
            <a:r>
              <a:rPr lang="he-IL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  <a:r>
              <a:rPr lang="en-US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לא קרה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474720" y="1097280"/>
            <a:ext cx="256032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9" name="Shape 7"/>
          <p:cNvSpPr/>
          <p:nvPr/>
        </p:nvSpPr>
        <p:spPr>
          <a:xfrm>
            <a:off x="4480560" y="1280160"/>
            <a:ext cx="548640" cy="548640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0" name="Text 8"/>
          <p:cNvSpPr/>
          <p:nvPr/>
        </p:nvSpPr>
        <p:spPr>
          <a:xfrm>
            <a:off x="448056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611880" y="201168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לא להסכים בעל פה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611880" y="26517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שינוי בלי אישור בכתב = </a:t>
            </a:r>
            <a:r>
              <a:rPr lang="he-IL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4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סיכון</a:t>
            </a:r>
            <a:r>
              <a:rPr lang="en-US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שלא תקבלו תשלום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40080" y="1097280"/>
            <a:ext cx="256032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14" name="Shape 12"/>
          <p:cNvSpPr/>
          <p:nvPr/>
        </p:nvSpPr>
        <p:spPr>
          <a:xfrm>
            <a:off x="1645920" y="1280160"/>
            <a:ext cx="548640" cy="548640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5" name="Text 13"/>
          <p:cNvSpPr/>
          <p:nvPr/>
        </p:nvSpPr>
        <p:spPr>
          <a:xfrm>
            <a:off x="164592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77240" y="201168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לפעול מיד בבעיה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77240" y="26517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להודיע בכתב </a:t>
            </a:r>
            <a:r>
              <a:rPr lang="en-US" sz="14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מיד</a:t>
            </a:r>
            <a:r>
              <a:rPr lang="en-US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he-IL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</a:t>
            </a:r>
            <a:r>
              <a:rPr lang="en-US" sz="14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אל</a:t>
            </a:r>
            <a:r>
              <a:rPr lang="en-US" sz="14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תחכו לסוף הפרויקט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4480560"/>
            <a:ext cx="8229600" cy="548640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9" name="Text 17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זכרו</a:t>
            </a:r>
            <a:r>
              <a:rPr lang="he-IL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מה שאתם רואים - </a:t>
            </a:r>
            <a:r>
              <a:rPr lang="he-IL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זה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לא מה שהשופט רואה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 rtl="1">
              <a:buNone/>
            </a:pPr>
            <a:r>
              <a:rPr lang="en-US" sz="3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‏‏דוגמאות מהשטח: איך שולחים מייל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309360" y="1097280"/>
            <a:ext cx="256032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4" name="Shape 2"/>
          <p:cNvSpPr/>
          <p:nvPr/>
        </p:nvSpPr>
        <p:spPr>
          <a:xfrm>
            <a:off x="7315200" y="1280160"/>
            <a:ext cx="548640" cy="548640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5" name="Text 3"/>
          <p:cNvSpPr/>
          <p:nvPr/>
        </p:nvSpPr>
        <p:spPr>
          <a:xfrm>
            <a:off x="731520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46520" y="201168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‏‏אישור תוספת שכבות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46520" y="26517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‏‏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המפקח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מבקש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“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תוסיף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3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שכבות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אספלט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מה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עושים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ctr" rtl="1">
              <a:buNone/>
            </a:pP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מייל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למפק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ח: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בהמשך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להנחייתך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בשטח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אנו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מוסיפים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3 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שכבות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עלות נוספת: X ש”ח. </a:t>
            </a:r>
          </a:p>
          <a:p>
            <a:pPr marL="0" indent="0" algn="ctr" rtl="1">
              <a:buNone/>
            </a:pPr>
            <a:r>
              <a:rPr lang="en-US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נא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אשר בכתב.”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74720" y="1097280"/>
            <a:ext cx="256032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9" name="Shape 7"/>
          <p:cNvSpPr/>
          <p:nvPr/>
        </p:nvSpPr>
        <p:spPr>
          <a:xfrm>
            <a:off x="4480560" y="1280160"/>
            <a:ext cx="548640" cy="548640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0" name="Text 8"/>
          <p:cNvSpPr/>
          <p:nvPr/>
        </p:nvSpPr>
        <p:spPr>
          <a:xfrm>
            <a:off x="448056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611880" y="201168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‏‏אישור שינוי חומרים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611880" y="26517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היזם מבקש שיש במקום קרמיקה. מה עושים?</a:t>
            </a:r>
          </a:p>
          <a:p>
            <a:pPr marL="0" indent="0" algn="ctr" rtl="1">
              <a:buNone/>
            </a:pPr>
            <a:r>
              <a:rPr lang="he-IL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מייל:"בהמשך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לבקשתך, עלות השינוי: 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</a:t>
            </a:r>
            <a:r>
              <a:rPr lang="he-IL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ש"ח.לוח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זמנים: +</a:t>
            </a: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 </a:t>
            </a:r>
            <a:r>
              <a:rPr lang="he-IL" sz="1200" dirty="0" err="1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ימים.נא</a:t>
            </a:r>
            <a:r>
              <a:rPr lang="he-IL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אשר בכתב לפני שנתחיל."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1097280"/>
            <a:ext cx="256032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he-IL"/>
          </a:p>
        </p:txBody>
      </p:sp>
      <p:sp>
        <p:nvSpPr>
          <p:cNvPr id="14" name="Shape 12"/>
          <p:cNvSpPr/>
          <p:nvPr/>
        </p:nvSpPr>
        <p:spPr>
          <a:xfrm>
            <a:off x="1645920" y="1280160"/>
            <a:ext cx="548640" cy="548640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5" name="Text 13"/>
          <p:cNvSpPr/>
          <p:nvPr/>
        </p:nvSpPr>
        <p:spPr>
          <a:xfrm>
            <a:off x="1645920" y="132588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77240" y="2011680"/>
            <a:ext cx="2286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‏‏הודעה על עיכוב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77240" y="26517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200" dirty="0">
                <a:solidFill>
                  <a:srgbClr val="5D6D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‏‏המזמין מעכב תכניות. מה עושים? באותו יום מייל: “לידיעתכם כי טרם התכניות טרם נמסרו. אנו שומרים על זכויותינו לפיצוי.”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4480560"/>
            <a:ext cx="8229600" cy="548640"/>
          </a:xfrm>
          <a:prstGeom prst="rect">
            <a:avLst/>
          </a:prstGeom>
          <a:solidFill>
            <a:srgbClr val="1A2744"/>
          </a:solidFill>
          <a:ln/>
        </p:spPr>
        <p:txBody>
          <a:bodyPr/>
          <a:lstStyle/>
          <a:p>
            <a:endParaRPr lang="he-IL"/>
          </a:p>
        </p:txBody>
      </p:sp>
      <p:sp>
        <p:nvSpPr>
          <p:cNvPr id="19" name="Text 17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 rtl="1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‏‏</a:t>
            </a: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הכלל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מייל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מסכם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he-IL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</a:t>
            </a: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עלות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+ </a:t>
            </a:r>
            <a:r>
              <a:rPr lang="he-IL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לוח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זמנים + </a:t>
            </a:r>
            <a:r>
              <a:rPr lang="he-IL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בקשת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אישור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he-IL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הגנה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משפטית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56eb199-b3c8-4ee7-b734-d3c494af99e0">
      <Terms xmlns="http://schemas.microsoft.com/office/infopath/2007/PartnerControls"/>
    </lcf76f155ced4ddcb4097134ff3c332f>
    <TaxCatchAll xmlns="450d2185-82c3-45af-acc2-eb1fb1ca416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84E1C3EA189744A842B6F0224CE070" ma:contentTypeVersion="12" ma:contentTypeDescription="Create a new document." ma:contentTypeScope="" ma:versionID="d9b54ea3838d717740f2c5a67bf36e81">
  <xsd:schema xmlns:xsd="http://www.w3.org/2001/XMLSchema" xmlns:xs="http://www.w3.org/2001/XMLSchema" xmlns:p="http://schemas.microsoft.com/office/2006/metadata/properties" xmlns:ns2="256eb199-b3c8-4ee7-b734-d3c494af99e0" xmlns:ns3="450d2185-82c3-45af-acc2-eb1fb1ca4168" targetNamespace="http://schemas.microsoft.com/office/2006/metadata/properties" ma:root="true" ma:fieldsID="899aa267abd22a0725eb5d0cccf92c7b" ns2:_="" ns3:_="">
    <xsd:import namespace="256eb199-b3c8-4ee7-b734-d3c494af99e0"/>
    <xsd:import namespace="450d2185-82c3-45af-acc2-eb1fb1ca41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6eb199-b3c8-4ee7-b734-d3c494af99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4c7660-dc79-4bcc-956d-9634edfea7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0d2185-82c3-45af-acc2-eb1fb1ca416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9b595b2-9ed8-4f47-ad3c-317d40e33092}" ma:internalName="TaxCatchAll" ma:showField="CatchAllData" ma:web="450d2185-82c3-45af-acc2-eb1fb1ca41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3881B6-8EAE-4632-9820-C0566FD7BE99}">
  <ds:schemaRefs>
    <ds:schemaRef ds:uri="http://schemas.microsoft.com/office/2006/metadata/properties"/>
    <ds:schemaRef ds:uri="http://schemas.microsoft.com/office/infopath/2007/PartnerControls"/>
    <ds:schemaRef ds:uri="256eb199-b3c8-4ee7-b734-d3c494af99e0"/>
    <ds:schemaRef ds:uri="450d2185-82c3-45af-acc2-eb1fb1ca4168"/>
  </ds:schemaRefs>
</ds:datastoreItem>
</file>

<file path=customXml/itemProps2.xml><?xml version="1.0" encoding="utf-8"?>
<ds:datastoreItem xmlns:ds="http://schemas.openxmlformats.org/officeDocument/2006/customXml" ds:itemID="{A326FAA4-82D2-4477-B483-F4C517E35A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6eb199-b3c8-4ee7-b734-d3c494af99e0"/>
    <ds:schemaRef ds:uri="450d2185-82c3-45af-acc2-eb1fb1ca41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F24F961-3DE7-481A-BED7-EE2696CF80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659</Words>
  <Application>Microsoft Office PowerPoint</Application>
  <PresentationFormat>‫הצגה על המסך (16:9)</PresentationFormat>
  <Paragraphs>122</Paragraphs>
  <Slides>12</Slides>
  <Notes>10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1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הסוף להבטחות - החוק החדש</dc:title>
  <dc:subject>PptxGenJS Presentation</dc:subject>
  <dc:creator>הרצאה לקבלנים</dc:creator>
  <cp:lastModifiedBy>Ido Peleg</cp:lastModifiedBy>
  <cp:revision>3</cp:revision>
  <dcterms:created xsi:type="dcterms:W3CDTF">2026-02-05T18:54:10Z</dcterms:created>
  <dcterms:modified xsi:type="dcterms:W3CDTF">2026-05-20T13:45:41Z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0x0101002F84E1C3EA189744A842B6F0224CE070</vt:lpwstr>
  </property>
  <property fmtid="{D5CDD505-2E9C-101B-9397-08002B2CF9AE}" pid="3" name="MediaServiceImageTags">
    <vt:lpwstr/>
  </property>
</Properties>
</file>